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5" r:id="rId35"/>
    <p:sldId id="296" r:id="rId36"/>
    <p:sldId id="343" r:id="rId37"/>
    <p:sldId id="297" r:id="rId38"/>
    <p:sldId id="298" r:id="rId39"/>
    <p:sldId id="299" r:id="rId40"/>
    <p:sldId id="300" r:id="rId41"/>
    <p:sldId id="344" r:id="rId42"/>
    <p:sldId id="302" r:id="rId43"/>
    <p:sldId id="303" r:id="rId44"/>
    <p:sldId id="304" r:id="rId45"/>
    <p:sldId id="305" r:id="rId46"/>
    <p:sldId id="345" r:id="rId47"/>
    <p:sldId id="306" r:id="rId48"/>
    <p:sldId id="307" r:id="rId49"/>
    <p:sldId id="308" r:id="rId50"/>
    <p:sldId id="309" r:id="rId51"/>
    <p:sldId id="313" r:id="rId52"/>
    <p:sldId id="314" r:id="rId53"/>
    <p:sldId id="315" r:id="rId54"/>
    <p:sldId id="316" r:id="rId55"/>
    <p:sldId id="317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42" r:id="rId73"/>
    <p:sldId id="335" r:id="rId74"/>
    <p:sldId id="336" r:id="rId75"/>
    <p:sldId id="337" r:id="rId76"/>
    <p:sldId id="338" r:id="rId77"/>
    <p:sldId id="339" r:id="rId78"/>
    <p:sldId id="257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/>
              </a:rPr>
              <a:t>ТРАДИЦИОННОЕ РАСТИТЕЛЬНОЕ СЫРЬЕ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1.Общая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характеристика и классификация растительного с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ырья</a:t>
            </a:r>
          </a:p>
          <a:p>
            <a:pPr algn="l"/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pPr algn="l"/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 2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. Химический состав и строение растительных клеток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58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Крахмал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Отличие крахмала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с биотехнологической точки зрения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от всех растительных биополимеров: </a:t>
            </a:r>
            <a:endParaRPr lang="ru-RU" b="1" u="sng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во-первых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он состоит только из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остатков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глюкозы, соединенных друг с другом α-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гликозидной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связью;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во-вторых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эти связи легко разлагаются ферментативным и кислотным гидролизом с образованием смеси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сбраживаемых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моносахаридов – глюкозы и незначительного количества (1–2 %) дисахаридов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К числу крахмалосодержащих растений с высоким уровнем содержания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полимера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принадлежат однолетние растения: </a:t>
            </a:r>
            <a:endParaRPr lang="ru-RU" b="1" u="sng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злаки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всех видов,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картофель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сорго,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-батат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касава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Именно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предварительным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ферментативным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гидролизом крахмала амилазами в субстратах этой категории и дальнейшим сбраживанием получают такие национальные напитки, как русская водка (пшеница, картофель), японское саке (рис),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шотландский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виски (ячмень, пшеница, кукуруза), немецкий шнапс (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картофель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пшеница) и др. Национальные традиции связаны с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приготовлением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алкогольных напитков разной крепости (20–40 </a:t>
            </a:r>
            <a:r>
              <a:rPr lang="ru-RU" sz="1600" dirty="0">
                <a:solidFill>
                  <a:schemeClr val="tx2"/>
                </a:solidFill>
                <a:latin typeface="Times New Roman"/>
              </a:rPr>
              <a:t>о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) из спелых фруктов или отходов винодельческой промышленности. При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производстве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напитков этого типа, кроме глюкозы, брожению подвергают-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ся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фруктоза, галактоза, сахароза, мальтоза и другие сахара,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характерные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для большинства спелых фруктов. Полученные напитки (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сливовица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– Чехия,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грапа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– Италия, чача – Грузия) характеризуются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приятным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запахом, хотя часто содержат повышенное количество метанола.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29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>
                <a:solidFill>
                  <a:srgbClr val="FF0000"/>
                </a:solidFill>
                <a:latin typeface="Times New Roman"/>
              </a:rPr>
              <a:t>Использование </a:t>
            </a:r>
            <a:r>
              <a:rPr lang="ru-RU" sz="2500" i="1" dirty="0">
                <a:solidFill>
                  <a:srgbClr val="FF0000"/>
                </a:solidFill>
                <a:latin typeface="Times New Roman"/>
              </a:rPr>
              <a:t>пектина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Использование </a:t>
            </a:r>
            <a:r>
              <a:rPr lang="ru-RU" i="1" dirty="0">
                <a:solidFill>
                  <a:srgbClr val="0070C0"/>
                </a:solidFill>
                <a:latin typeface="Times New Roman"/>
              </a:rPr>
              <a:t>пектина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и сырья, содержащего значительное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количество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пектиновых веществ, в пищевой промышленности основано на его способности образовывать студни в присутствии сахара и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кислоты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. </a:t>
            </a:r>
            <a:endParaRPr lang="ru-RU" dirty="0" smtClean="0">
              <a:solidFill>
                <a:srgbClr val="0070C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 Пектин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используют при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производстве: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фруктово-ягодного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мармелада, </a:t>
            </a:r>
            <a:endParaRPr lang="ru-RU" dirty="0" smtClean="0">
              <a:solidFill>
                <a:srgbClr val="0070C0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желе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, джемов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пастилы, фруктово-ягодных начинок и др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  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Пектиновые вещества – это полисахариды второго порядка,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содержатся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в ягодах, фруктах, клубнях и стеблях растений в растворимой (растворимый пектин) или нерастворимой (протопектин) форме. </a:t>
            </a:r>
          </a:p>
          <a:p>
            <a:r>
              <a:rPr lang="ru-RU" dirty="0">
                <a:solidFill>
                  <a:srgbClr val="0070C0"/>
                </a:solidFill>
                <a:latin typeface="Times New Roman"/>
              </a:rPr>
              <a:t>Пектин используют в кондитерском, </a:t>
            </a:r>
            <a:r>
              <a:rPr lang="ru-RU" dirty="0" err="1">
                <a:solidFill>
                  <a:srgbClr val="0070C0"/>
                </a:solidFill>
                <a:latin typeface="Times New Roman"/>
              </a:rPr>
              <a:t>пищеконцентратном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, кон-</a:t>
            </a:r>
            <a:r>
              <a:rPr lang="ru-RU" dirty="0" err="1">
                <a:solidFill>
                  <a:srgbClr val="0070C0"/>
                </a:solidFill>
                <a:latin typeface="Times New Roman"/>
              </a:rPr>
              <a:t>сервном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 производствах для получения изделий студнеобразной структуры.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88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Times New Roman"/>
              </a:rPr>
              <a:t>Химический состав и строение растительных клеток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</a:rPr>
              <a:t>2.1</a:t>
            </a:r>
            <a:r>
              <a:rPr lang="ru-RU" b="1" i="1" dirty="0">
                <a:solidFill>
                  <a:srgbClr val="FF0000"/>
                </a:solidFill>
                <a:latin typeface="Times New Roman"/>
              </a:rPr>
              <a:t>. Химический состав растительных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</a:rPr>
              <a:t>клеток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/>
              </a:rPr>
              <a:t>Углеводы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−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основной энергетический материал плодов и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овощей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. Содержание их в расчете на сырую массу невысокое, поэтому и калорийность плодов и овощей невелика. </a:t>
            </a:r>
            <a:endParaRPr lang="ru-RU" dirty="0" smtClean="0">
              <a:solidFill>
                <a:srgbClr val="0070C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Однако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такие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распространенные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углеводы, как сахароза, фруктоза, глюкоза, хорошо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усваиваются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организмом, что и обусловливает значение плодов и ягод в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питании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человека. 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/>
              </a:rPr>
              <a:t>С а х а р а. В плодах и овощах содержатся моно-, </a:t>
            </a:r>
            <a:r>
              <a:rPr lang="ru-RU" dirty="0" err="1">
                <a:solidFill>
                  <a:srgbClr val="0070C0"/>
                </a:solidFill>
                <a:latin typeface="Times New Roman"/>
              </a:rPr>
              <a:t>ди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- и полиса-</a:t>
            </a:r>
            <a:r>
              <a:rPr lang="ru-RU" dirty="0" err="1">
                <a:solidFill>
                  <a:srgbClr val="0070C0"/>
                </a:solidFill>
                <a:latin typeface="Times New Roman"/>
              </a:rPr>
              <a:t>хариды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. 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/>
              </a:rPr>
              <a:t>Моносахариды − простые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сахара.  В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молекуле они содержат 3-6 и более атомов углерода и в соответствии с этим называются </a:t>
            </a:r>
            <a:r>
              <a:rPr lang="ru-RU" dirty="0" err="1">
                <a:solidFill>
                  <a:srgbClr val="0070C0"/>
                </a:solidFill>
                <a:latin typeface="Times New Roman"/>
              </a:rPr>
              <a:t>триоза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-ми, </a:t>
            </a:r>
            <a:r>
              <a:rPr lang="ru-RU" dirty="0" err="1">
                <a:solidFill>
                  <a:srgbClr val="0070C0"/>
                </a:solidFill>
                <a:latin typeface="Times New Roman"/>
              </a:rPr>
              <a:t>тетрозами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, пентозами и гексозами. В плодах и овощах наиболее распространены пентозы и гексозы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005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Из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дисахаридов в плодах и овощах наиболее распространена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сахароза.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Молекула сахарозы состоит из одной молекулы глюкозы и одной молекулы фруктозы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b="1" u="sng" dirty="0" smtClean="0">
                <a:solidFill>
                  <a:srgbClr val="0070C0"/>
                </a:solidFill>
                <a:latin typeface="Times New Roman"/>
              </a:rPr>
              <a:t>Изменения сахарозы в </a:t>
            </a:r>
            <a:r>
              <a:rPr lang="ru-RU" b="1" u="sng" dirty="0">
                <a:solidFill>
                  <a:srgbClr val="0070C0"/>
                </a:solidFill>
                <a:latin typeface="Times New Roman"/>
              </a:rPr>
              <a:t>процессе переработки (приготовление компотов, варенья</a:t>
            </a:r>
            <a:r>
              <a:rPr lang="ru-RU" b="1" u="sng" dirty="0" smtClean="0">
                <a:solidFill>
                  <a:srgbClr val="0070C0"/>
                </a:solidFill>
                <a:latin typeface="Times New Roman"/>
              </a:rPr>
              <a:t>):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-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при хранении сахароза подвергается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гидролитическому распаду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;</a:t>
            </a:r>
            <a:endParaRPr lang="ru-RU" dirty="0" smtClean="0">
              <a:solidFill>
                <a:srgbClr val="0070C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10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хорошо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растворимы в воде (растворимость значительно увеличивается с повышением температуры), </a:t>
            </a:r>
            <a:endParaRPr lang="ru-RU" dirty="0" smtClean="0">
              <a:solidFill>
                <a:srgbClr val="0070C0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очень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гигроскопичны, особенно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фруктоза;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70C0"/>
                </a:solidFill>
                <a:latin typeface="Times New Roman"/>
              </a:rPr>
              <a:t>п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ри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высокой концентрации сахаров (варенье) они могут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кристаллизоваться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, особенно при понижении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температуры; 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70C0"/>
                </a:solidFill>
                <a:latin typeface="Times New Roman"/>
              </a:rPr>
              <a:t>п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ри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сильном и продолжительном нагревании происходит </a:t>
            </a:r>
            <a:r>
              <a:rPr lang="ru-RU" dirty="0" err="1" smtClean="0">
                <a:solidFill>
                  <a:srgbClr val="0070C0"/>
                </a:solidFill>
                <a:latin typeface="Times New Roman"/>
              </a:rPr>
              <a:t>карамелизация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сахаров с образованием продуктов темно-коричневого цвета.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5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   </a:t>
            </a:r>
            <a:r>
              <a:rPr lang="ru-RU" b="1" u="sng" dirty="0" smtClean="0">
                <a:solidFill>
                  <a:srgbClr val="0070C0"/>
                </a:solidFill>
                <a:latin typeface="Times New Roman"/>
              </a:rPr>
              <a:t>Восстанавливающие сахара: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могут образовывать с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аминокислотами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и белками темноокрашенные продукты − </a:t>
            </a:r>
            <a:r>
              <a:rPr lang="ru-RU" dirty="0" err="1">
                <a:solidFill>
                  <a:srgbClr val="0070C0"/>
                </a:solidFill>
                <a:latin typeface="Times New Roman"/>
              </a:rPr>
              <a:t>меланоидины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. Это происходит, например, при хранении картофеля в условиях пони-</a:t>
            </a:r>
            <a:r>
              <a:rPr lang="ru-RU" dirty="0" err="1">
                <a:solidFill>
                  <a:srgbClr val="0070C0"/>
                </a:solidFill>
                <a:latin typeface="Times New Roman"/>
              </a:rPr>
              <a:t>женной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 температуры в результате накопления большого количества сахаров. То же самое наблюдается при термической обработке </a:t>
            </a:r>
            <a:r>
              <a:rPr lang="ru-RU" dirty="0" err="1">
                <a:solidFill>
                  <a:srgbClr val="0070C0"/>
                </a:solidFill>
                <a:latin typeface="Times New Roman"/>
              </a:rPr>
              <a:t>мно-гих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 растительных продуктов. Реакции образования </a:t>
            </a:r>
            <a:r>
              <a:rPr lang="ru-RU" dirty="0" err="1">
                <a:solidFill>
                  <a:srgbClr val="0070C0"/>
                </a:solidFill>
                <a:latin typeface="Times New Roman"/>
              </a:rPr>
              <a:t>меланоидинов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 сложны и протекают в несколько этапов, они являются причиной не-ферментативных потемнений многих плодов и овощей при хранении и переработке.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-служат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энергетическим материалом при спиртовом, молочнокислом брожении. От количества и соотношения отдельных их форм зависят количество и состав получаемых при этом продуктов переработки, их вкус и аромат (например, при солении и квашении). </a:t>
            </a:r>
          </a:p>
          <a:p>
            <a:r>
              <a:rPr lang="ru-RU" dirty="0">
                <a:solidFill>
                  <a:srgbClr val="0070C0"/>
                </a:solidFill>
                <a:latin typeface="Times New Roman"/>
              </a:rPr>
              <a:t>Содержание сахаров и их состав у овощей, плодов и ягод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различаются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. В одних преобладает фруктоза, в других сахароза или </a:t>
            </a:r>
            <a:r>
              <a:rPr lang="ru-RU" dirty="0" err="1">
                <a:solidFill>
                  <a:srgbClr val="0070C0"/>
                </a:solidFill>
                <a:latin typeface="Times New Roman"/>
              </a:rPr>
              <a:t>глюко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-за и фруктоза.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57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0070C0"/>
                </a:solidFill>
                <a:latin typeface="Times New Roman"/>
              </a:rPr>
              <a:t>Дисахариды: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0070C0"/>
                </a:solidFill>
                <a:latin typeface="Times New Roman"/>
              </a:rPr>
              <a:t>трегалоза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− дисахарид, </a:t>
            </a:r>
            <a:r>
              <a:rPr lang="ru-RU" dirty="0" err="1">
                <a:solidFill>
                  <a:srgbClr val="0070C0"/>
                </a:solidFill>
                <a:latin typeface="Times New Roman"/>
              </a:rPr>
              <a:t>гидролизующийся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 на две молекулы глюкозы (содержится в </a:t>
            </a:r>
            <a:r>
              <a:rPr lang="ru-RU" dirty="0" err="1">
                <a:solidFill>
                  <a:srgbClr val="0070C0"/>
                </a:solidFill>
                <a:latin typeface="Times New Roman"/>
              </a:rPr>
              <a:t>водорос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-лях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);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мальтоза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(солодовый сахар), образующуюся в прорастающих зерновках, например, ячменя, в результате гидролиза крахмала, а также сахара, встречающиеся в связанном виде (чаще всего в составе гликозидов). </a:t>
            </a:r>
            <a:endParaRPr lang="ru-RU" dirty="0" smtClean="0">
              <a:solidFill>
                <a:srgbClr val="0070C0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</a:rPr>
              <a:t>гентибиоза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 входит в состав </a:t>
            </a:r>
            <a:r>
              <a:rPr lang="ru-RU" dirty="0" err="1">
                <a:solidFill>
                  <a:srgbClr val="0070C0"/>
                </a:solidFill>
                <a:latin typeface="Times New Roman"/>
              </a:rPr>
              <a:t>амигдалина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, моносахариды галактоза, арабиноза, ксилоза являются составными частями высокомолекулярных полисахаридов − слизей, пектиновых веществ, гемицеллюлоз.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            </a:t>
            </a:r>
            <a:r>
              <a:rPr lang="ru-RU" b="1" u="sng" dirty="0" smtClean="0">
                <a:solidFill>
                  <a:srgbClr val="0070C0"/>
                </a:solidFill>
                <a:latin typeface="Times New Roman"/>
              </a:rPr>
              <a:t>Значение сахаров </a:t>
            </a:r>
            <a:r>
              <a:rPr lang="ru-RU" b="1" u="sng" dirty="0">
                <a:solidFill>
                  <a:srgbClr val="0070C0"/>
                </a:solidFill>
                <a:latin typeface="Times New Roman"/>
              </a:rPr>
              <a:t>имеют </a:t>
            </a:r>
            <a:r>
              <a:rPr lang="ru-RU" b="1" u="sng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b="1" u="sng" dirty="0">
                <a:solidFill>
                  <a:srgbClr val="0070C0"/>
                </a:solidFill>
                <a:latin typeface="Times New Roman"/>
              </a:rPr>
              <a:t>в обмене веществ плодов и </a:t>
            </a:r>
            <a:r>
              <a:rPr lang="ru-RU" b="1" u="sng" dirty="0" smtClean="0">
                <a:solidFill>
                  <a:srgbClr val="0070C0"/>
                </a:solidFill>
                <a:latin typeface="Times New Roman"/>
              </a:rPr>
              <a:t>овощей: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  - они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затрачиваются при дыхании, </a:t>
            </a:r>
            <a:endParaRPr lang="ru-RU" dirty="0" smtClean="0">
              <a:solidFill>
                <a:srgbClr val="0070C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- дают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энергию и большое число промежуточных продуктов, которые используются для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различных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биосинтезов, связанных с процессами дифференциации почек овощей, послеуборочного дозревания плодов, их устойчивости к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патогенным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микроорганизмам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695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                                      </a:t>
            </a:r>
            <a:r>
              <a:rPr lang="ru-RU" b="1" u="sng" dirty="0" err="1" smtClean="0">
                <a:solidFill>
                  <a:srgbClr val="0070C0"/>
                </a:solidFill>
                <a:latin typeface="Times New Roman"/>
              </a:rPr>
              <a:t>Сахароспирты</a:t>
            </a:r>
            <a:r>
              <a:rPr lang="ru-RU" b="1" u="sng" dirty="0" smtClean="0">
                <a:solidFill>
                  <a:srgbClr val="0070C0"/>
                </a:solidFill>
                <a:latin typeface="Times New Roman"/>
              </a:rPr>
              <a:t>:</a:t>
            </a:r>
          </a:p>
          <a:p>
            <a:pPr>
              <a:buFontTx/>
              <a:buChar char="-"/>
            </a:pPr>
            <a:r>
              <a:rPr lang="ru-RU" b="1" u="sng" dirty="0" smtClean="0">
                <a:solidFill>
                  <a:srgbClr val="0070C0"/>
                </a:solidFill>
                <a:latin typeface="Times New Roman"/>
              </a:rPr>
              <a:t>сорбит</a:t>
            </a:r>
            <a:r>
              <a:rPr lang="ru-RU" b="1" u="sng" dirty="0">
                <a:solidFill>
                  <a:srgbClr val="0070C0"/>
                </a:solidFill>
                <a:latin typeface="Times New Roman"/>
              </a:rPr>
              <a:t>,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впервые выделенный из сока ягод </a:t>
            </a:r>
            <a:r>
              <a:rPr lang="ru-RU" dirty="0" err="1" smtClean="0">
                <a:solidFill>
                  <a:srgbClr val="0070C0"/>
                </a:solidFill>
                <a:latin typeface="Times New Roman"/>
              </a:rPr>
              <a:t>рябины,содержится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в косточковых плодах − персиках, абрикосах, сливе, вишне, а также в яблоках и грушах.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  Предполагают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, что из него в плодах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может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образовываться </a:t>
            </a:r>
            <a:r>
              <a:rPr lang="ru-RU" dirty="0" err="1">
                <a:solidFill>
                  <a:srgbClr val="0070C0"/>
                </a:solidFill>
                <a:latin typeface="Times New Roman"/>
              </a:rPr>
              <a:t>сорбоза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 − сахар высокой степени сладости.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Поэтому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такие плоды, как слива, хотя и не отличаются способностью дозревать после съема, могут стать слаще в результате превращения сорбита в </a:t>
            </a:r>
            <a:r>
              <a:rPr lang="ru-RU" dirty="0" err="1">
                <a:solidFill>
                  <a:srgbClr val="0070C0"/>
                </a:solidFill>
                <a:latin typeface="Times New Roman"/>
              </a:rPr>
              <a:t>сорбозу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. Из сорбита получают аскорбиновую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кислоту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 </a:t>
            </a:r>
            <a:r>
              <a:rPr lang="ru-RU" b="1" u="sng" dirty="0" err="1">
                <a:solidFill>
                  <a:srgbClr val="0070C0"/>
                </a:solidFill>
                <a:latin typeface="Times New Roman"/>
              </a:rPr>
              <a:t>маннит</a:t>
            </a:r>
            <a:r>
              <a:rPr lang="ru-RU" b="1" u="sng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в большом количестве содержится в манне –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засохших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выделениях некоторых тропических и субтропических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деревьев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, а также в ананасах, моркови, луке, сельдерее.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61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b="1" u="sng" dirty="0" smtClean="0">
                <a:solidFill>
                  <a:srgbClr val="0070C0"/>
                </a:solidFill>
                <a:latin typeface="Times New Roman"/>
              </a:rPr>
              <a:t>К </a:t>
            </a:r>
            <a:r>
              <a:rPr lang="ru-RU" b="1" u="sng" dirty="0">
                <a:solidFill>
                  <a:srgbClr val="0070C0"/>
                </a:solidFill>
                <a:latin typeface="Times New Roman"/>
              </a:rPr>
              <a:t>р а х м а л.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Высокомолекулярный полисахарид. Его молекула состоит из большого числа остатков глюкозы. При кислотном или ферментативном (при помощи фермента амилазы) гидролизе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крахмала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получается патока − сложная смесь декстринов, мальтозы − слад-кого вкуса, от белого до желтого и коричневого цвета (из-за </a:t>
            </a:r>
            <a:r>
              <a:rPr lang="ru-RU" dirty="0" err="1" smtClean="0">
                <a:solidFill>
                  <a:srgbClr val="0070C0"/>
                </a:solidFill>
                <a:latin typeface="Times New Roman"/>
              </a:rPr>
              <a:t>карамелизации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сахаров) разной интенсивности, а также глюкоза (в основном при кислотном гидролизе). Из продуктов гидролиза крахмала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получают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спирт. </a:t>
            </a:r>
          </a:p>
          <a:p>
            <a:r>
              <a:rPr lang="ru-RU" dirty="0">
                <a:solidFill>
                  <a:srgbClr val="0070C0"/>
                </a:solidFill>
                <a:latin typeface="Times New Roman"/>
              </a:rPr>
              <a:t>Крахмал − основное запасное вещество в клубнях картофеля (15−18%). </a:t>
            </a:r>
            <a:endParaRPr lang="ru-RU" sz="2000" dirty="0">
              <a:solidFill>
                <a:srgbClr val="0070C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6446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В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растительных клетках крахмал находится в виде зерен, имеющих характерные размеры и строение для каждой культуры (рис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.). 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По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форме крахмальных зерен при помощи микроскопа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можно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обнаружить примесь одного вида муки к другому, например,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пшеничной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к кукурузной. </a:t>
            </a:r>
            <a:endParaRPr lang="ru-RU" dirty="0" smtClean="0">
              <a:solidFill>
                <a:srgbClr val="0070C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В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картофеле это сферические тела большого размера и неправильной формы (до 100 </a:t>
            </a:r>
            <a:r>
              <a:rPr lang="ru-RU" dirty="0" err="1">
                <a:solidFill>
                  <a:srgbClr val="0070C0"/>
                </a:solidFill>
                <a:latin typeface="Times New Roman"/>
              </a:rPr>
              <a:t>мк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 в поперечнике, в среднем 12−35 </a:t>
            </a:r>
            <a:r>
              <a:rPr lang="ru-RU" dirty="0" err="1">
                <a:solidFill>
                  <a:srgbClr val="0070C0"/>
                </a:solidFill>
                <a:latin typeface="Times New Roman"/>
              </a:rPr>
              <a:t>мк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).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6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1.Общая </a:t>
            </a:r>
            <a:r>
              <a:rPr lang="ru-RU" sz="2800" b="1" dirty="0">
                <a:solidFill>
                  <a:srgbClr val="FF0000"/>
                </a:solidFill>
                <a:latin typeface="Times New Roman"/>
              </a:rPr>
              <a:t>характеристика и классификация растительного </a:t>
            </a:r>
            <a:r>
              <a:rPr lang="ru-RU" sz="2800" dirty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/>
              </a:rPr>
              <a:t>сырья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b="1" u="sng" dirty="0" smtClean="0">
                <a:solidFill>
                  <a:srgbClr val="0070C0"/>
                </a:solidFill>
                <a:latin typeface="Times New Roman"/>
              </a:rPr>
              <a:t>Растительное </a:t>
            </a:r>
            <a:r>
              <a:rPr lang="ru-RU" b="1" u="sng" dirty="0">
                <a:solidFill>
                  <a:srgbClr val="0070C0"/>
                </a:solidFill>
                <a:latin typeface="Times New Roman"/>
              </a:rPr>
              <a:t>сырье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– это растительные организмы (целые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растения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или их части), которые используются человеком в различных отраслях промышленности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.</a:t>
            </a:r>
          </a:p>
          <a:p>
            <a:pPr marL="0" indent="0" algn="ctr">
              <a:buNone/>
            </a:pPr>
            <a:r>
              <a:rPr lang="ru-RU" b="1" u="sng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b="1" u="sng" dirty="0" smtClean="0">
                <a:solidFill>
                  <a:srgbClr val="0070C0"/>
                </a:solidFill>
                <a:latin typeface="Times New Roman"/>
              </a:rPr>
              <a:t>  Виды сырья в зависимости от </a:t>
            </a:r>
            <a:r>
              <a:rPr lang="ru-RU" b="1" u="sng" dirty="0">
                <a:solidFill>
                  <a:srgbClr val="0070C0"/>
                </a:solidFill>
                <a:latin typeface="Times New Roman"/>
              </a:rPr>
              <a:t>цели </a:t>
            </a:r>
            <a:r>
              <a:rPr lang="ru-RU" b="1" u="sng" dirty="0" smtClean="0">
                <a:solidFill>
                  <a:srgbClr val="0070C0"/>
                </a:solidFill>
                <a:latin typeface="Times New Roman"/>
              </a:rPr>
              <a:t>применения: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пищевое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, </a:t>
            </a:r>
            <a:endParaRPr lang="ru-RU" dirty="0" smtClean="0">
              <a:solidFill>
                <a:srgbClr val="0070C0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кормовое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, </a:t>
            </a:r>
            <a:endParaRPr lang="ru-RU" dirty="0" smtClean="0">
              <a:solidFill>
                <a:srgbClr val="0070C0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лекарственное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, </a:t>
            </a:r>
            <a:endParaRPr lang="ru-RU" dirty="0" smtClean="0">
              <a:solidFill>
                <a:srgbClr val="0070C0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техническое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7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Форма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крахмальных зерен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62473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365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/>
              </a:rPr>
              <a:t>К л е т ч а т к а ( ц е л </a:t>
            </a:r>
            <a:r>
              <a:rPr lang="ru-RU" dirty="0" err="1">
                <a:solidFill>
                  <a:srgbClr val="FF0000"/>
                </a:solidFill>
                <a:latin typeface="Times New Roman"/>
              </a:rPr>
              <a:t>л</a:t>
            </a:r>
            <a:r>
              <a:rPr lang="ru-RU" dirty="0">
                <a:solidFill>
                  <a:srgbClr val="FF0000"/>
                </a:solidFill>
                <a:latin typeface="Times New Roman"/>
              </a:rPr>
              <a:t> ю л о з а ).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62473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264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Полисахарид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высокой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степени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полимеризации, из которого в основном построены клеточные стенки растительных тканей (рис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.).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Молекула клетчатки состоит из большого числа остатков глюкозы (от 2 до 10 тыс., в среднем),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прочно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связанных между собой. Молекулярная масса клетчатки равна 2 млн и более.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958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                        Химическая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стойкость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клетчатки: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высокая. Она не растворяется в воде даже при кипячении, растворяется в аммиачном растворе окиси меди.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Гидролизуется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под действием сильных кислот при нагревании и под давлением. Этот процесс используют для получения спирта.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 повышенное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содержание клетчатки коррелирует с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механической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прочностью тканей овощей и плодов, их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транспортабельностью 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лежкостью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При хранении клетчатка не претерпевает каких-либо изменений. 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  <a:latin typeface="Times New Roman"/>
              </a:rPr>
              <a:t>- 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интерес представляют гранулы, которые встречаются в мякоти недозрелых плодов груши, айвы. Они состоят из групп клеток с толстыми одревесневшими клеточными стенками (склеренхима). При хранении плодов, по мере их дозревания, происходит «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раздревеснение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» гранул, т. е. гидролиз клетчатки и сопутствующих веществ. Возможно, что клетчатка в минимальной степени вовлекается в об-мен веществ, частично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гидролизуясь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Содержание клетчатки в плодах колеблется в среднем от 0,5 до 2%, в овощах − от 0,2 до 2,8%.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Количество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клетчатки в разных тканях плодов и овощей неодинаково.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Например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в покровных тканях (кожице, кожуре), а также в элементах семенных камер плодов </a:t>
            </a:r>
            <a:r>
              <a:rPr lang="ru-RU" sz="2500" dirty="0" err="1">
                <a:solidFill>
                  <a:schemeClr val="tx2"/>
                </a:solidFill>
                <a:latin typeface="Times New Roman"/>
              </a:rPr>
              <a:t>паренхимных</a:t>
            </a:r>
            <a:r>
              <a:rPr lang="ru-RU" sz="2500" dirty="0">
                <a:solidFill>
                  <a:schemeClr val="tx2"/>
                </a:solidFill>
                <a:latin typeface="Times New Roman"/>
              </a:rPr>
              <a:t> (мякоти). </a:t>
            </a: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84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/>
              </a:rPr>
              <a:t>Г е м и ц е л </a:t>
            </a:r>
            <a:r>
              <a:rPr lang="ru-RU" dirty="0" err="1">
                <a:solidFill>
                  <a:srgbClr val="FF0000"/>
                </a:solidFill>
                <a:latin typeface="Times New Roman"/>
              </a:rPr>
              <a:t>л</a:t>
            </a:r>
            <a:r>
              <a:rPr lang="ru-RU" dirty="0">
                <a:solidFill>
                  <a:srgbClr val="FF0000"/>
                </a:solidFill>
                <a:latin typeface="Times New Roman"/>
              </a:rPr>
              <a:t> ю л о з а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Высокомолекулярное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вещество.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-Наряду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 клетчаткой гемицеллюлоза входит в состав клеточных оболочек растений.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воде нерастворима, но растворяется в щелочах и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гидролизуется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более слабых растворах кислот. В состав гемицеллюлоз могут входить как остатки гексоз (тогда их называют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гексозаны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), так и пентоз (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пентозаны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).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плодах и овощах распространен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пентозан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арабан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состоящий из многих остатков арабинозы.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Арабан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набухает в воде и образует клейкие коллоидные растворы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бобовых овощах содержится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гексозан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галактан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Общее содержание гемицеллюлоз в плодах и овощах, как правило, тем выше, чем больше содержится в них клетчатки. Обычно оно колеблется в пределах от 0,2−0,3% до 2,7−3,1%. </a:t>
            </a:r>
          </a:p>
          <a:p>
            <a:r>
              <a:rPr lang="ru-RU" dirty="0">
                <a:solidFill>
                  <a:schemeClr val="tx2"/>
                </a:solidFill>
                <a:latin typeface="Times New Roman"/>
              </a:rPr>
              <a:t>При различных видах переработки плодов и овощей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гемицеллю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-лозы подвергаются более или менее полному гидролизу. При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созре-вании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плодов они вовлекаются в обмен веществ, что отражается как на вкусе, так и на консистенции плодов.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24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/>
              </a:rPr>
              <a:t>П е к т и н о в ы е в е щ е с т в а.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-Высокомолекулярные соединения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углеводной природы. Однако молекулярная масса их значительно ниже, чем клетчатки и гемицеллюлозы, и колеблется от 20 до 50 тыс.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Различают: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протопектин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(нерастворим в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воде. </a:t>
            </a:r>
            <a:r>
              <a:rPr lang="ru-RU" sz="2600" dirty="0" smtClean="0">
                <a:solidFill>
                  <a:srgbClr val="1F497D"/>
                </a:solidFill>
                <a:latin typeface="Times New Roman"/>
              </a:rPr>
              <a:t> </a:t>
            </a:r>
            <a:r>
              <a:rPr lang="ru-RU" sz="2600" dirty="0">
                <a:solidFill>
                  <a:srgbClr val="1F497D"/>
                </a:solidFill>
                <a:latin typeface="Times New Roman"/>
              </a:rPr>
              <a:t>Протопектин образует комплексы с </a:t>
            </a:r>
            <a:r>
              <a:rPr lang="ru-RU" sz="2600" dirty="0" err="1">
                <a:solidFill>
                  <a:srgbClr val="1F497D"/>
                </a:solidFill>
                <a:latin typeface="Times New Roman"/>
              </a:rPr>
              <a:t>геми</a:t>
            </a:r>
            <a:r>
              <a:rPr lang="ru-RU" sz="2600" dirty="0">
                <a:solidFill>
                  <a:srgbClr val="1F497D"/>
                </a:solidFill>
                <a:latin typeface="Times New Roman"/>
              </a:rPr>
              <a:t>-целлюлозами и клетчаткой. Он нерастворим в воде, но довольно лег-ко подвергается кислотному и ферментативному гидролизу до </a:t>
            </a:r>
            <a:r>
              <a:rPr lang="ru-RU" sz="2600" dirty="0" smtClean="0">
                <a:solidFill>
                  <a:srgbClr val="1F497D"/>
                </a:solidFill>
                <a:latin typeface="Times New Roman"/>
              </a:rPr>
              <a:t>пектина</a:t>
            </a:r>
            <a:r>
              <a:rPr lang="ru-RU" sz="2600" dirty="0">
                <a:solidFill>
                  <a:srgbClr val="1F497D"/>
                </a:solidFill>
                <a:latin typeface="Times New Roman"/>
              </a:rPr>
              <a:t>. При действии на пектин разбавленных щелочей или фермента </a:t>
            </a:r>
            <a:r>
              <a:rPr lang="ru-RU" sz="2600" dirty="0" err="1">
                <a:solidFill>
                  <a:srgbClr val="1F497D"/>
                </a:solidFill>
                <a:latin typeface="Times New Roman"/>
              </a:rPr>
              <a:t>пектиноэстеразы</a:t>
            </a:r>
            <a:r>
              <a:rPr lang="ru-RU" sz="2600" dirty="0">
                <a:solidFill>
                  <a:srgbClr val="1F497D"/>
                </a:solidFill>
                <a:latin typeface="Times New Roman"/>
              </a:rPr>
              <a:t> легко отщепляются </a:t>
            </a:r>
            <a:r>
              <a:rPr lang="ru-RU" sz="2600" dirty="0" err="1">
                <a:solidFill>
                  <a:srgbClr val="1F497D"/>
                </a:solidFill>
                <a:latin typeface="Times New Roman"/>
              </a:rPr>
              <a:t>метоксильные</a:t>
            </a:r>
            <a:r>
              <a:rPr lang="ru-RU" sz="2600" dirty="0">
                <a:solidFill>
                  <a:srgbClr val="1F497D"/>
                </a:solidFill>
                <a:latin typeface="Times New Roman"/>
              </a:rPr>
              <a:t> группы, </a:t>
            </a:r>
            <a:r>
              <a:rPr lang="ru-RU" sz="2600" dirty="0" smtClean="0">
                <a:solidFill>
                  <a:srgbClr val="1F497D"/>
                </a:solidFill>
                <a:latin typeface="Times New Roman"/>
              </a:rPr>
              <a:t>образуются </a:t>
            </a:r>
            <a:r>
              <a:rPr lang="ru-RU" sz="2600" dirty="0">
                <a:solidFill>
                  <a:srgbClr val="1F497D"/>
                </a:solidFill>
                <a:latin typeface="Times New Roman"/>
              </a:rPr>
              <a:t>метиловый спирт и полигалактуроновая (</a:t>
            </a:r>
            <a:r>
              <a:rPr lang="ru-RU" sz="2600" dirty="0" err="1">
                <a:solidFill>
                  <a:srgbClr val="1F497D"/>
                </a:solidFill>
                <a:latin typeface="Times New Roman"/>
              </a:rPr>
              <a:t>пектовая</a:t>
            </a:r>
            <a:r>
              <a:rPr lang="ru-RU" sz="2600" dirty="0">
                <a:solidFill>
                  <a:srgbClr val="1F497D"/>
                </a:solidFill>
                <a:latin typeface="Times New Roman"/>
              </a:rPr>
              <a:t>) кислота.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),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пектин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(растворим в воде) и пектиновую кислоту. Пектин представляет цепочку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соединенных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между собой остатков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галактуроновой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кислоты; протопектин − различным образом связанные цепочки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метилированных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полигалактуроновых кислот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4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/>
              </a:rPr>
              <a:t>Основные структурные элементы пектиновых веществ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39180"/>
            <a:ext cx="7200800" cy="368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241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Содержание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пектиновых веществ в плодах 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ягодах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высокое, особенно в яблоках, айве, абрикосах, сливах, черной смородине, крыжовнике. 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</a:rPr>
              <a:t>18</a:t>
            </a:r>
            <a:endParaRPr lang="ru-RU" sz="2000" dirty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В овощах пектиновых веществ меньше: в репе, моркови, тыкве − около 1%, в капусте, дыне − около 0,4%, в свекле, томатах, картофеле − не более 0,1−0,2%.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09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Основная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особенность пектиновых веществ (пектина)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− образовывать желе в присутствии необходимого количества сахара и кислоты.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Это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учитывают при получении желе, джема, мармелада, конфитюра, пастилы. Быстрое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желирование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и образование плотного желе наблюдается при использовании цитрусовых плодов (во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внутренней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белой части кожуры их − альбедо − содержится большое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количество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пектиновых веществ), многих сортов яблок. Хорошо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образуется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желе при использовании слив, абрикосов, персиков,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смородины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крыжовника, клюквы, земляники, хуже − из вишни, груши, вино-града. Пектин из овощей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желирует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слабее. </a:t>
            </a:r>
          </a:p>
          <a:p>
            <a:r>
              <a:rPr lang="ru-RU" dirty="0" err="1">
                <a:solidFill>
                  <a:schemeClr val="tx2"/>
                </a:solidFill>
                <a:latin typeface="Times New Roman"/>
              </a:rPr>
              <a:t>Желирующие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свойства пектина повышаются при увеличении размеров (длины цепочки) молекул и степени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метоксилирования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полигалактуроновой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кислоты.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84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Разваривание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плодов и овощей при варке, стерилизации связано с гидролитическим расщеплением пектиновых веществ.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Интенсивность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такого распада зависит от кислотности плодов: более кислые (слива, вишня, алыча) развариваются быстрее, чем менее кислые.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349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 </a:t>
            </a:r>
            <a:r>
              <a:rPr lang="ru-RU" b="1" u="sng" dirty="0" smtClean="0">
                <a:solidFill>
                  <a:srgbClr val="0070C0"/>
                </a:solidFill>
                <a:latin typeface="Times New Roman"/>
              </a:rPr>
              <a:t>Виды пищевого растительного сырья:</a:t>
            </a:r>
          </a:p>
          <a:p>
            <a:pPr>
              <a:buFontTx/>
              <a:buChar char="-"/>
            </a:pPr>
            <a:r>
              <a:rPr lang="ru-RU" b="1" i="1" dirty="0">
                <a:solidFill>
                  <a:srgbClr val="0070C0"/>
                </a:solidFill>
                <a:latin typeface="Times New Roman"/>
              </a:rPr>
              <a:t>к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</a:rPr>
              <a:t>ультивируемое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(</a:t>
            </a:r>
            <a:r>
              <a:rPr lang="ru-RU" sz="3000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sz="3000" dirty="0">
                <a:solidFill>
                  <a:srgbClr val="0070C0"/>
                </a:solidFill>
                <a:latin typeface="Times New Roman"/>
              </a:rPr>
              <a:t>относится плодоовощное традиционное, плодоовощное генетически модифицированное, зерно и продукты его переработки (традиционное и генетически </a:t>
            </a:r>
            <a:r>
              <a:rPr lang="ru-RU" sz="3000" dirty="0" smtClean="0">
                <a:solidFill>
                  <a:srgbClr val="0070C0"/>
                </a:solidFill>
                <a:latin typeface="Times New Roman"/>
              </a:rPr>
              <a:t>модифицированное</a:t>
            </a:r>
            <a:r>
              <a:rPr lang="ru-RU" sz="3000" dirty="0">
                <a:solidFill>
                  <a:srgbClr val="0070C0"/>
                </a:solidFill>
                <a:latin typeface="Times New Roman"/>
              </a:rPr>
              <a:t>), травянистое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)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</a:rPr>
              <a:t>дикорастущее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(относится плодоовощное традиционное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и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травянистое).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29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редких случаях пектиновые вещества необходимо удалять (приготовление осветленных соков, вина).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Пектиновые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вещества в таких продуктах могут образовывать осадки, помутнения при взаимодействии с другими компонентами сока, например, с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дубильными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веществами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Среди других технологических приемов для пре-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дотвращения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помутнения применяют обработку сока препаратом фермента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полигалактуроназы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получаемого из гриба </a:t>
            </a:r>
            <a:r>
              <a:rPr lang="ru-RU" i="1" dirty="0" err="1">
                <a:solidFill>
                  <a:schemeClr val="tx2"/>
                </a:solidFill>
                <a:latin typeface="Times New Roman"/>
              </a:rPr>
              <a:t>Aspergillus</a:t>
            </a:r>
            <a:r>
              <a:rPr lang="ru-RU" i="1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/>
              </a:rPr>
              <a:t>niger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В этом случае цепочки молекул пектиновых веществ распадаются до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галактуроновой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кислоты, которая не осаждается.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80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Значение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пектиновых веществ в пищевой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промышленности: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организовано производство пищевого пектина из вторичного сырья, например, жома сахарной свеклы. Выход пектина доходит до 12−18%, причем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желирующие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свойства его достаточно высокие. Но более ценен яблочный пектин.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характерны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превращения пектиновых веществ при созревании плодов. Протопектин срединных пластинок как бы цементирует клетки растительной ткани. По мере созревания он переходит в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растворимый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пектин клеточного сока, в результате изменяется кон-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систенция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плодов.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На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распад протопектина влияет температура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хранения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зависимости от вида и сорта плодов. У яблок превращения пектиновых веществ с заметной скоростью идут при 0°С, у груш при этих условиях пектиновые вещества остаются без изменения. С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распадом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пектиновых веществ связано появление различного типа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потемнений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кожицы и мякоти плодов.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35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chemeClr val="tx2"/>
                </a:solidFill>
                <a:latin typeface="Times New Roman"/>
              </a:rPr>
              <a:t>                                                                       Белки</a:t>
            </a:r>
            <a:r>
              <a:rPr lang="ru-RU" sz="1800" b="1" dirty="0">
                <a:solidFill>
                  <a:schemeClr val="tx2"/>
                </a:solidFill>
                <a:latin typeface="Times New Roman"/>
              </a:rPr>
              <a:t>. </a:t>
            </a:r>
            <a:endParaRPr lang="ru-RU" sz="1800" b="1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Все 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разнообразие признаков и свойств живых 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организмов 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определяется особенностями обмена веществ каждого данного вида, а в конечном счете набором и активностью структурных и 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ферментных 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белков, синтезируемых его клетками. </a:t>
            </a:r>
            <a:endParaRPr lang="ru-RU" sz="1800" dirty="0" smtClean="0">
              <a:solidFill>
                <a:schemeClr val="tx2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ru-RU" sz="1800" b="1" u="sng" dirty="0" smtClean="0">
                <a:solidFill>
                  <a:schemeClr val="tx2"/>
                </a:solidFill>
                <a:latin typeface="Times New Roman"/>
              </a:rPr>
              <a:t>Функции белков: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по 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биологическому 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значению 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представляет собой группа белков – ферменты, каждый из 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которых 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катализирует строго определенную химическую реакцию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участвует 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в построении структурных элементов клеток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Например, нерастворимые белки в комплексе с липидами образуют внутриклеточные мембраны. Белки мембран принадлежат к числу наиболее распространенных 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клеточных 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белков. </a:t>
            </a:r>
            <a:endParaRPr lang="ru-RU" sz="1800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белки 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служат запасными питательными веществами в клетках, средством для транспортировки различных соединений, некоторые из них играют роль гормонов. </a:t>
            </a:r>
          </a:p>
        </p:txBody>
      </p:sp>
    </p:spTree>
    <p:extLst>
      <p:ext uri="{BB962C8B-B14F-4D97-AF65-F5344CB8AC3E}">
        <p14:creationId xmlns:p14="http://schemas.microsoft.com/office/powerpoint/2010/main" val="4253771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Б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иологические свойства  белков: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специфичность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для данного организма. Каждый организм характеризуется строго индивидуальным качественным и количественным набором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белковых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молекул. Сходство белков у определенных видов растений может явиться одним из важных таксономических признаков. В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процессе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индивидуального развития организма, например, при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прорастании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семян, набор белковых молекул количественно и качественно меняется.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/>
              </a:rPr>
              <a:t>химическое строение.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Белок – это высокомолекулярный полимер. Как любой полимер, он состоит из отдельных звеньев – мономеров.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52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 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настоящее время в живых организмах в свободном и связан-ном виде найдено более 150 аминокислот. Но лишь 20 из них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встречаются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составе белков: триптофан, лейцин, изолейцин,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валин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треонин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лизин, метионин,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фенилаланин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глицин,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цистин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цистеин,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серин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тирозин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аспарагиновая кислота,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глутаминовая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кислота, аргинин, ала-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нин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пролин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гистидин,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оксипролин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Первые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восемь аминокислот из числа перечисленных являются незаменимыми</a:t>
            </a:r>
            <a:r>
              <a:rPr lang="ru-RU" i="1" dirty="0">
                <a:solidFill>
                  <a:schemeClr val="tx2"/>
                </a:solidFill>
                <a:latin typeface="Times New Roman"/>
              </a:rPr>
              <a:t>.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Человек и животные сами не могут их синтезировать и должны получать в готовом виде в составе пищи. Отсутствие же одной из аминокислот может сделать невозможным синтез ряда необходимых белков, включая гормоны и ферменты. Между тем далеко не во всех белках встречаются все 20 аминокислот, включая и незаменимые. Белки, в составе которых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отсутствует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хотя бы одна из названных кислот, рассматриваются как неполноценные</a:t>
            </a:r>
            <a:r>
              <a:rPr lang="ru-RU" i="1" dirty="0">
                <a:solidFill>
                  <a:schemeClr val="tx2"/>
                </a:solidFill>
                <a:latin typeface="Times New Roman"/>
              </a:rPr>
              <a:t>.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Аминокислоты различаются не только по количеству карбоксильных групп. Они могут содержать группы –SH, –OH, –CH</a:t>
            </a:r>
            <a:r>
              <a:rPr lang="ru-RU" sz="1600" dirty="0">
                <a:solidFill>
                  <a:schemeClr val="tx2"/>
                </a:solidFill>
                <a:latin typeface="Times New Roman"/>
              </a:rPr>
              <a:t>3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фенольные,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бензольные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индольные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кольца, а также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гетероциклы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Наличие всех этих функциональных групп обусловливает химические и биологические свойства как самих аминокислот, так и состоящих из них белков.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373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Крупные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белки состоят из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нескольких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полипептидных цепей, а не из одной длинной цепи, создает для организма определенные преимущества.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процессе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самосборки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в олигомеры могут объединиться только правильно подогнанные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белковые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протомеры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поскольку объединение происходит в результате взаимодействия между отдельными функциональными группами аминокислот, входящих в данный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протомер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Дефектные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протомеры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отбраковываются, так как неспособны объединяться в олигомер.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Таким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образом, организм избегает возможных ошибок при образовании полипептидных цепей.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Почти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все ферменты относятся к олигомерным белкам,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свойст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-венная им четвертичная структура помогает осуществлять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регуляторные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функции.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96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1500" dirty="0">
                <a:solidFill>
                  <a:schemeClr val="tx2"/>
                </a:solidFill>
                <a:latin typeface="Times New Roman"/>
              </a:rPr>
              <a:t>Биологические свойства белков, в частности их ферментные свойства, зависят в первую очередь от первичной структуры белка, так как в конечном счете ею определяется та или иная вторичная, третичная или четвертичная структура. </a:t>
            </a:r>
            <a:r>
              <a:rPr lang="ru-RU" sz="15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500" dirty="0">
                <a:solidFill>
                  <a:srgbClr val="000000"/>
                </a:solidFill>
                <a:latin typeface="Times New Roman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196752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7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Пространственная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структура белковой молекулы носит название </a:t>
            </a:r>
            <a:r>
              <a:rPr lang="ru-RU" b="1" u="sng" dirty="0" err="1">
                <a:solidFill>
                  <a:schemeClr val="tx2"/>
                </a:solidFill>
                <a:latin typeface="Times New Roman"/>
              </a:rPr>
              <a:t>конформации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. </a:t>
            </a:r>
            <a:endParaRPr lang="ru-RU" b="1" u="sng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нормальных физиологических условиях молекулы белка имеют </a:t>
            </a:r>
            <a:r>
              <a:rPr lang="ru-RU" b="1" u="sng" dirty="0" err="1">
                <a:solidFill>
                  <a:schemeClr val="tx2"/>
                </a:solidFill>
                <a:latin typeface="Times New Roman"/>
              </a:rPr>
              <a:t>нативную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b="1" u="sng" dirty="0" err="1">
                <a:solidFill>
                  <a:schemeClr val="tx2"/>
                </a:solidFill>
                <a:latin typeface="Times New Roman"/>
              </a:rPr>
              <a:t>конформацию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.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Изменение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нативной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конформации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не сопровождающееся разрывом ковалентных связей,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называют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денатурацией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белка.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Денатурация заключается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развертывании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полипептидной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цепи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строго определенным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образом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уложенной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пространстве,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образовании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беспорядочного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клубка.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780928"/>
            <a:ext cx="4343467" cy="32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82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Содержание белков и аминокислот в плодах и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овощах: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зеленый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горошек, в котором на долю этих соединений приходится 5 % сырой массы (веса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),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овощная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фасоль – 4 %,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плоды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маслин – 7 %.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Но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так как по сравнению с другими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овощами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их потребление незначительно, они не играют заметной роли в белковом балансе питания. </a:t>
            </a:r>
          </a:p>
        </p:txBody>
      </p:sp>
    </p:spTree>
    <p:extLst>
      <p:ext uri="{BB962C8B-B14F-4D97-AF65-F5344CB8AC3E}">
        <p14:creationId xmlns:p14="http://schemas.microsoft.com/office/powerpoint/2010/main" val="1215179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/>
                </a:solidFill>
                <a:latin typeface="Times New Roman"/>
              </a:rPr>
              <a:t>Липиды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липидам (от греч. </a:t>
            </a:r>
            <a:r>
              <a:rPr lang="ru-RU" i="1" dirty="0" err="1">
                <a:solidFill>
                  <a:schemeClr val="tx2"/>
                </a:solidFill>
                <a:latin typeface="Times New Roman"/>
              </a:rPr>
              <a:t>липос</a:t>
            </a:r>
            <a:r>
              <a:rPr lang="ru-RU" i="1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– жиры)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относится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группа органических веществ: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жиры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воски,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фосфатиды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терпеноиды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эфирные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масла.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Все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они очень различны по химическому строению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биологическому действию, однако обладают и некоторыми общими свойствами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не растворимы в воде и поэтому из живых клеток могут быть экстрагированы лишь некоторыми (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непо-ярными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) растворителями – хлороформом, эфиром, бензолом и др.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7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b="1" u="sng" dirty="0" smtClean="0">
                <a:solidFill>
                  <a:srgbClr val="0070C0"/>
                </a:solidFill>
                <a:latin typeface="Times New Roman"/>
              </a:rPr>
              <a:t>Для </a:t>
            </a:r>
            <a:r>
              <a:rPr lang="ru-RU" b="1" u="sng" dirty="0">
                <a:solidFill>
                  <a:srgbClr val="0070C0"/>
                </a:solidFill>
                <a:latin typeface="Times New Roman"/>
              </a:rPr>
              <a:t>производства продуктов питания используется растительное </a:t>
            </a:r>
            <a:r>
              <a:rPr lang="ru-RU" b="1" u="sng" dirty="0" smtClean="0">
                <a:solidFill>
                  <a:srgbClr val="0070C0"/>
                </a:solidFill>
                <a:latin typeface="Times New Roman"/>
              </a:rPr>
              <a:t>сырье: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одного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вида, </a:t>
            </a:r>
            <a:endParaRPr lang="ru-RU" dirty="0" smtClean="0">
              <a:solidFill>
                <a:srgbClr val="0070C0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разных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видов, </a:t>
            </a:r>
            <a:endParaRPr lang="ru-RU" dirty="0" smtClean="0">
              <a:solidFill>
                <a:srgbClr val="0070C0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в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комплексе с животным сырьем.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00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/>
              </a:rPr>
              <a:t>Ж и р ы.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Жиры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являются эфирами трехатомного спирта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глице-рина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и высших жирных кислот, главным образом олеиновой,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линолевой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линоленовой.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При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гтдролизе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жиров происходит их распад на глицерин 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жирные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кислоты, после чего они подвергаются дальнейшим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превращениям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свободном виде жирные кислоты в большинстве клеток 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тканей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содержатся лишь в виде следов.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Свойства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различных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жиров: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состав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присутствующих в них жирных кислот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жиры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участвуют в регулировании проницаемости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отдельных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органоидов и целой клетки.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44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084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/>
              </a:rPr>
              <a:t>В о с к и.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Воски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– жироподобные вещества, представляющие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собой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сложные эфиры жирных кислот и высокомолекулярных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одноатомных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спиртов.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Часть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жирных кислот и спиртов присутствует в восках в свободном виде. Кроме того, воски содержат некоторые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углеводороды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парафинового ряда, например,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нонакозан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и его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производные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–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нонакозанон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нонакозанол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Из жирных кислот в восках, кроме присутствующих в растительных маслах, содержатся еще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жирные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кислоты с более высоким молекулярным весом, например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карнаубовая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церотиновая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и др.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Воски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покрывают тонким слоем листья, стебли, плоды, защищая их как от увядания, так и от смачивания, а следовательно, в какой-то мере и от поражения фитопатогенными микроорганизмами,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поскольку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для прорастания спор, всегда имеющихся на поверхности листьев и плодов, необходима капельная вода. Поэтому с удалением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воскового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слоя с поверхности плодов и овощей они быстрее заболевают при транспортировании и хранении.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восковом слое, покрывающем поверхность ягод винограда, обнаружены свободная пальмитиновая кислота, ее эфир с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высокомолекулярным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спиртом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энакопролом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цериловый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спирт,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мирициловый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спирт,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церотиновая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кислота. Воски, покрывающие поверхность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белокочанной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капусты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938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/>
              </a:rPr>
              <a:t>Ф о с ф а т и д ы.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/>
              </a:rPr>
              <a:t>От жиров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фосфатиды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отличаются тем, что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содержат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фосфорную кислоту и связанные с ней азотистые соединения, чаще всего холин.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Под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действием соответствующих ферментов холин может передавать содержащиеся в нем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метильные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группы другим веществам и тем самым играть важную роль в обмене веществ. </a:t>
            </a:r>
          </a:p>
          <a:p>
            <a:r>
              <a:rPr lang="ru-RU" dirty="0">
                <a:solidFill>
                  <a:schemeClr val="tx2"/>
                </a:solidFill>
                <a:latin typeface="Times New Roman"/>
              </a:rPr>
              <a:t>Значительная часть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фосфатидов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соединена с белками в виде так называемых липопротеидов. В растительных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фосфатидах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содержатся сахара: глюкоза, галактоза или пентоза. </a:t>
            </a:r>
          </a:p>
          <a:p>
            <a:r>
              <a:rPr lang="ru-RU" dirty="0">
                <a:solidFill>
                  <a:schemeClr val="tx2"/>
                </a:solidFill>
                <a:latin typeface="Times New Roman"/>
              </a:rPr>
              <a:t>В отличие от жиров фосфолипиды не откладываются в запас и, будучи существенными компонентами клеточной мембраны, играют весьма важную регуляторную роль в метаболизме клетки.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554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/>
              </a:rPr>
              <a:t>Т е р п е н о и д ы.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b="1" dirty="0" err="1" smtClean="0">
                <a:solidFill>
                  <a:schemeClr val="tx2"/>
                </a:solidFill>
                <a:latin typeface="Times New Roman"/>
              </a:rPr>
              <a:t>Терпеноиды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- представляют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собой класс со-единений, построенных из нескольких молекул углеводорода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изопрена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Основным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специфическим веществом, дающим начало всем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терпеноидам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является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изопентенилпирофосфат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</a:rPr>
              <a:t>Все </a:t>
            </a:r>
            <a:r>
              <a:rPr lang="ru-RU" b="1" dirty="0" err="1">
                <a:solidFill>
                  <a:schemeClr val="tx2"/>
                </a:solidFill>
                <a:latin typeface="Times New Roman"/>
              </a:rPr>
              <a:t>терпеноиды</a:t>
            </a:r>
            <a:r>
              <a:rPr lang="ru-RU" b="1" dirty="0">
                <a:solidFill>
                  <a:schemeClr val="tx2"/>
                </a:solidFill>
                <a:latin typeface="Times New Roman"/>
              </a:rPr>
              <a:t> по 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</a:rPr>
              <a:t>числу </a:t>
            </a:r>
            <a:r>
              <a:rPr lang="ru-RU" b="1" dirty="0">
                <a:solidFill>
                  <a:schemeClr val="tx2"/>
                </a:solidFill>
                <a:latin typeface="Times New Roman"/>
              </a:rPr>
              <a:t>атомов углерода в их молекуле можно разделить 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</a:rPr>
              <a:t>на: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монотерпены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(С</a:t>
            </a:r>
            <a:r>
              <a:rPr lang="ru-RU" sz="1600" dirty="0">
                <a:solidFill>
                  <a:schemeClr val="tx2"/>
                </a:solidFill>
                <a:latin typeface="Times New Roman"/>
              </a:rPr>
              <a:t>10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),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сесквитерпены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(С</a:t>
            </a:r>
            <a:r>
              <a:rPr lang="ru-RU" sz="1600" dirty="0">
                <a:solidFill>
                  <a:schemeClr val="tx2"/>
                </a:solidFill>
                <a:latin typeface="Times New Roman"/>
              </a:rPr>
              <a:t>15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),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дитерпены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(С</a:t>
            </a:r>
            <a:r>
              <a:rPr lang="ru-RU" sz="1600" dirty="0">
                <a:solidFill>
                  <a:schemeClr val="tx2"/>
                </a:solidFill>
                <a:latin typeface="Times New Roman"/>
              </a:rPr>
              <a:t>20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),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тритерпены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(С</a:t>
            </a:r>
            <a:r>
              <a:rPr lang="ru-RU" sz="1600" dirty="0">
                <a:solidFill>
                  <a:schemeClr val="tx2"/>
                </a:solidFill>
                <a:latin typeface="Times New Roman"/>
              </a:rPr>
              <a:t>30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),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тетра-терпены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(С</a:t>
            </a:r>
            <a:r>
              <a:rPr lang="ru-RU" sz="1600" dirty="0">
                <a:solidFill>
                  <a:schemeClr val="tx2"/>
                </a:solidFill>
                <a:latin typeface="Times New Roman"/>
              </a:rPr>
              <a:t>40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),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политерпены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С</a:t>
            </a:r>
            <a:r>
              <a:rPr lang="ru-RU" sz="1600" dirty="0" err="1">
                <a:solidFill>
                  <a:schemeClr val="tx2"/>
                </a:solidFill>
                <a:latin typeface="Times New Roman"/>
              </a:rPr>
              <a:t>n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).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142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   К </a:t>
            </a:r>
            <a:r>
              <a:rPr lang="ru-RU" sz="1800" dirty="0" err="1">
                <a:solidFill>
                  <a:schemeClr val="tx2"/>
                </a:solidFill>
                <a:latin typeface="Times New Roman"/>
              </a:rPr>
              <a:t>монотерпенам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 относятся многие эфирные масла – </a:t>
            </a:r>
            <a:r>
              <a:rPr lang="ru-RU" sz="1800" dirty="0" err="1">
                <a:solidFill>
                  <a:schemeClr val="tx2"/>
                </a:solidFill>
                <a:latin typeface="Times New Roman"/>
              </a:rPr>
              <a:t>мирцен</a:t>
            </a:r>
            <a:r>
              <a:rPr lang="ru-RU" sz="1800" i="1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sz="1800" dirty="0" err="1" smtClean="0">
                <a:solidFill>
                  <a:schemeClr val="tx2"/>
                </a:solidFill>
                <a:latin typeface="Times New Roman"/>
              </a:rPr>
              <a:t>гераниол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и др. </a:t>
            </a:r>
            <a:endParaRPr lang="ru-RU" sz="1800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Из </a:t>
            </a:r>
            <a:r>
              <a:rPr lang="ru-RU" sz="1800" dirty="0" err="1">
                <a:solidFill>
                  <a:schemeClr val="tx2"/>
                </a:solidFill>
                <a:latin typeface="Times New Roman"/>
              </a:rPr>
              <a:t>сесквитерпенов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 следует назвать </a:t>
            </a:r>
            <a:r>
              <a:rPr lang="ru-RU" sz="1800" dirty="0" err="1">
                <a:solidFill>
                  <a:schemeClr val="tx2"/>
                </a:solidFill>
                <a:latin typeface="Times New Roman"/>
              </a:rPr>
              <a:t>абсцизовую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 кислоту, являющуюся самым сильным из известных эндогенных ингибиторов ростовых процессов в растениях. 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- Присутствием </a:t>
            </a:r>
            <a:r>
              <a:rPr lang="ru-RU" sz="1800" dirty="0" err="1">
                <a:solidFill>
                  <a:schemeClr val="tx2"/>
                </a:solidFill>
                <a:latin typeface="Times New Roman"/>
              </a:rPr>
              <a:t>абсцизовой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 кислоты в значительной мере объясняется пребывание семян и клубней в 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состоянии 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покоя. </a:t>
            </a:r>
            <a:endParaRPr lang="ru-RU" sz="1800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sz="1800" dirty="0" err="1" smtClean="0">
                <a:solidFill>
                  <a:schemeClr val="tx2"/>
                </a:solidFill>
                <a:latin typeface="Times New Roman"/>
              </a:rPr>
              <a:t>Сесквитерпенами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являются </a:t>
            </a:r>
            <a:r>
              <a:rPr lang="ru-RU" sz="1800" dirty="0" err="1">
                <a:solidFill>
                  <a:schemeClr val="tx2"/>
                </a:solidFill>
                <a:latin typeface="Times New Roman"/>
              </a:rPr>
              <a:t>фитоалексины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 картофеля, перца и томата, которыми во многом определяется их устойчивость к фитопатогенным микроорганизмам. </a:t>
            </a:r>
          </a:p>
          <a:p>
            <a:pPr>
              <a:buFontTx/>
              <a:buChar char="-"/>
            </a:pPr>
            <a:r>
              <a:rPr lang="ru-RU" sz="1800" dirty="0" err="1" smtClean="0">
                <a:solidFill>
                  <a:schemeClr val="tx2"/>
                </a:solidFill>
                <a:latin typeface="Times New Roman"/>
              </a:rPr>
              <a:t>Сесквитерпеновый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углеводород </a:t>
            </a:r>
            <a:r>
              <a:rPr lang="ru-RU" sz="1800" dirty="0" err="1">
                <a:solidFill>
                  <a:schemeClr val="tx2"/>
                </a:solidFill>
                <a:latin typeface="Times New Roman"/>
              </a:rPr>
              <a:t>фарнезен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 (С15Н24) может 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инициировать 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поверхностное побурение тканей яблок, известное под 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названием 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«загара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».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В эфирных маслах уже давно обнаружен β-</a:t>
            </a:r>
            <a:r>
              <a:rPr lang="ru-RU" sz="1800" dirty="0" err="1">
                <a:solidFill>
                  <a:schemeClr val="tx2"/>
                </a:solidFill>
                <a:latin typeface="Times New Roman"/>
              </a:rPr>
              <a:t>фарнезен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. В яблоках содержится α-изомер </a:t>
            </a:r>
            <a:r>
              <a:rPr lang="ru-RU" sz="1800" dirty="0" err="1">
                <a:solidFill>
                  <a:schemeClr val="tx2"/>
                </a:solidFill>
                <a:latin typeface="Times New Roman"/>
              </a:rPr>
              <a:t>фарнезена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. Он 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синтезируется 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в живых клетках эпидермиса и выделяется в кутикулу. Его 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содержание 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в покровном воске яблок обычно в 4–5 раз больше, чем в эпидермисе. </a:t>
            </a:r>
            <a:endParaRPr lang="ru-RU" sz="1800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зеленых плодах </a:t>
            </a:r>
            <a:r>
              <a:rPr lang="ru-RU" sz="1800" dirty="0" err="1">
                <a:solidFill>
                  <a:schemeClr val="tx2"/>
                </a:solidFill>
                <a:latin typeface="Times New Roman"/>
              </a:rPr>
              <a:t>фарнезен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 отсутствует или содержится в виде следов. Его накопление является признаком созревания и 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старения плодов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. </a:t>
            </a:r>
            <a:r>
              <a:rPr lang="ru-RU" sz="1800" dirty="0" err="1">
                <a:solidFill>
                  <a:schemeClr val="tx2"/>
                </a:solidFill>
                <a:latin typeface="Times New Roman"/>
              </a:rPr>
              <a:t>Фарнезен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, как любое соединение с сопряженными двойными связями, легко окисляется, образуя гидроперекиси, </a:t>
            </a:r>
            <a:r>
              <a:rPr lang="ru-RU" sz="1800" dirty="0" smtClean="0">
                <a:solidFill>
                  <a:schemeClr val="tx2"/>
                </a:solidFill>
                <a:latin typeface="Times New Roman"/>
              </a:rPr>
              <a:t>которые </a:t>
            </a:r>
            <a:r>
              <a:rPr lang="ru-RU" sz="1800" dirty="0">
                <a:solidFill>
                  <a:schemeClr val="tx2"/>
                </a:solidFill>
                <a:latin typeface="Times New Roman"/>
              </a:rPr>
              <a:t>и участвуют в побурении тканей плодов. </a:t>
            </a:r>
          </a:p>
        </p:txBody>
      </p:sp>
    </p:spTree>
    <p:extLst>
      <p:ext uri="{BB962C8B-B14F-4D97-AF65-F5344CB8AC3E}">
        <p14:creationId xmlns:p14="http://schemas.microsoft.com/office/powerpoint/2010/main" val="1875113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</a:rPr>
              <a:t>К </a:t>
            </a:r>
            <a:r>
              <a:rPr lang="ru-RU" sz="2000" dirty="0" err="1">
                <a:solidFill>
                  <a:schemeClr val="tx2"/>
                </a:solidFill>
                <a:latin typeface="Times New Roman"/>
              </a:rPr>
              <a:t>дитерпенам</a:t>
            </a:r>
            <a:r>
              <a:rPr lang="ru-RU" sz="2000" dirty="0">
                <a:solidFill>
                  <a:schemeClr val="tx2"/>
                </a:solidFill>
                <a:latin typeface="Times New Roman"/>
              </a:rPr>
              <a:t> относятся гиббереллины и, в частности, </a:t>
            </a:r>
            <a:r>
              <a:rPr lang="ru-RU" sz="2000" dirty="0" err="1" smtClean="0">
                <a:solidFill>
                  <a:schemeClr val="tx2"/>
                </a:solidFill>
                <a:latin typeface="Times New Roman"/>
              </a:rPr>
              <a:t>гибберелловая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/>
              </a:rPr>
              <a:t>кислота, которая в отличие от </a:t>
            </a:r>
            <a:r>
              <a:rPr lang="ru-RU" sz="2000" dirty="0" err="1">
                <a:solidFill>
                  <a:schemeClr val="tx2"/>
                </a:solidFill>
                <a:latin typeface="Times New Roman"/>
              </a:rPr>
              <a:t>абсцизовой</a:t>
            </a:r>
            <a:r>
              <a:rPr lang="ru-RU" sz="2000" dirty="0">
                <a:solidFill>
                  <a:schemeClr val="tx2"/>
                </a:solidFill>
                <a:latin typeface="Times New Roman"/>
              </a:rPr>
              <a:t> является самым сильным эндогенным </a:t>
            </a:r>
            <a:r>
              <a:rPr lang="ru-RU" sz="2000" dirty="0" err="1">
                <a:solidFill>
                  <a:schemeClr val="tx2"/>
                </a:solidFill>
                <a:latin typeface="Times New Roman"/>
              </a:rPr>
              <a:t>ростстимулирующим</a:t>
            </a:r>
            <a:r>
              <a:rPr lang="ru-RU" sz="2000" dirty="0">
                <a:solidFill>
                  <a:schemeClr val="tx2"/>
                </a:solidFill>
                <a:latin typeface="Times New Roman"/>
              </a:rPr>
              <a:t> веществом. </a:t>
            </a:r>
            <a:r>
              <a:rPr lang="ru-RU" sz="2000" dirty="0" err="1" smtClean="0">
                <a:solidFill>
                  <a:schemeClr val="tx2"/>
                </a:solidFill>
                <a:latin typeface="Times New Roman"/>
              </a:rPr>
              <a:t>Гибберелловая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/>
              </a:rPr>
              <a:t>кислота усиливает процесс деления клеток. С ее биосинтезом в </a:t>
            </a:r>
            <a:r>
              <a:rPr lang="ru-RU" sz="2000" dirty="0" err="1">
                <a:solidFill>
                  <a:schemeClr val="tx2"/>
                </a:solidFill>
                <a:latin typeface="Times New Roman"/>
              </a:rPr>
              <a:t>меристематических</a:t>
            </a:r>
            <a:r>
              <a:rPr lang="ru-RU" sz="2000" dirty="0">
                <a:solidFill>
                  <a:schemeClr val="tx2"/>
                </a:solidFill>
                <a:latin typeface="Times New Roman"/>
              </a:rPr>
              <a:t> тканях связано прорастание клубней, луковиц, корнеплодов во время хранения. </a:t>
            </a:r>
            <a:endParaRPr lang="ru-RU" sz="2000" dirty="0">
              <a:solidFill>
                <a:schemeClr val="tx2"/>
              </a:solidFill>
            </a:endParaRPr>
          </a:p>
          <a:p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61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- </a:t>
            </a:r>
            <a:r>
              <a:rPr lang="ru-RU" sz="3400" dirty="0" smtClean="0">
                <a:solidFill>
                  <a:schemeClr val="tx2"/>
                </a:solidFill>
                <a:latin typeface="Times New Roman"/>
              </a:rPr>
              <a:t>Важнейшим 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представителем </a:t>
            </a:r>
            <a:r>
              <a:rPr lang="ru-RU" sz="3400" dirty="0" err="1">
                <a:solidFill>
                  <a:schemeClr val="tx2"/>
                </a:solidFill>
                <a:latin typeface="Times New Roman"/>
              </a:rPr>
              <a:t>тритерпенов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 является </a:t>
            </a:r>
            <a:r>
              <a:rPr lang="ru-RU" sz="3400" dirty="0" err="1">
                <a:solidFill>
                  <a:schemeClr val="tx2"/>
                </a:solidFill>
                <a:latin typeface="Times New Roman"/>
              </a:rPr>
              <a:t>сквален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sz="3400" dirty="0" smtClean="0">
                <a:solidFill>
                  <a:schemeClr val="tx2"/>
                </a:solidFill>
                <a:latin typeface="Times New Roman"/>
              </a:rPr>
              <a:t>который 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в свою очередь дает начало многим другим </a:t>
            </a:r>
            <a:r>
              <a:rPr lang="ru-RU" sz="3400" dirty="0" err="1">
                <a:solidFill>
                  <a:schemeClr val="tx2"/>
                </a:solidFill>
                <a:latin typeface="Times New Roman"/>
              </a:rPr>
              <a:t>тритерпенам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sz="3400" dirty="0" smtClean="0">
                <a:solidFill>
                  <a:schemeClr val="tx2"/>
                </a:solidFill>
                <a:latin typeface="Times New Roman"/>
              </a:rPr>
              <a:t>например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sz="3400" dirty="0" err="1">
                <a:solidFill>
                  <a:schemeClr val="tx2"/>
                </a:solidFill>
                <a:latin typeface="Times New Roman"/>
              </a:rPr>
              <a:t>урсоловой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 кислоте, а также обширной группе соединений, которые называют стероидами. 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tx2"/>
                </a:solidFill>
                <a:latin typeface="Times New Roman"/>
              </a:rPr>
              <a:t>                                   </a:t>
            </a:r>
            <a:r>
              <a:rPr lang="ru-RU" sz="3400" b="1" dirty="0" smtClean="0">
                <a:solidFill>
                  <a:schemeClr val="tx2"/>
                </a:solidFill>
                <a:latin typeface="Times New Roman"/>
              </a:rPr>
              <a:t>Стероиды </a:t>
            </a:r>
            <a:r>
              <a:rPr lang="ru-RU" sz="3400" b="1" dirty="0">
                <a:solidFill>
                  <a:schemeClr val="tx2"/>
                </a:solidFill>
                <a:latin typeface="Times New Roman"/>
              </a:rPr>
              <a:t>подразделяются на </a:t>
            </a:r>
            <a:r>
              <a:rPr lang="ru-RU" sz="3400" b="1" dirty="0" smtClean="0">
                <a:solidFill>
                  <a:schemeClr val="tx2"/>
                </a:solidFill>
                <a:latin typeface="Times New Roman"/>
              </a:rPr>
              <a:t>:</a:t>
            </a:r>
          </a:p>
          <a:p>
            <a:pPr>
              <a:buFontTx/>
              <a:buChar char="-"/>
            </a:pPr>
            <a:r>
              <a:rPr lang="ru-RU" sz="3400" dirty="0" smtClean="0">
                <a:solidFill>
                  <a:schemeClr val="tx2"/>
                </a:solidFill>
                <a:latin typeface="Times New Roman"/>
              </a:rPr>
              <a:t>стерины,</a:t>
            </a:r>
          </a:p>
          <a:p>
            <a:pPr>
              <a:buFontTx/>
              <a:buChar char="-"/>
            </a:pPr>
            <a:r>
              <a:rPr lang="ru-RU" sz="3400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стероидные алкалоиды</a:t>
            </a:r>
            <a:r>
              <a:rPr lang="ru-RU" sz="3400" dirty="0" smtClean="0">
                <a:solidFill>
                  <a:schemeClr val="tx2"/>
                </a:solidFill>
                <a:latin typeface="Times New Roman"/>
              </a:rPr>
              <a:t>,</a:t>
            </a:r>
          </a:p>
          <a:p>
            <a:pPr>
              <a:buFontTx/>
              <a:buChar char="-"/>
            </a:pPr>
            <a:r>
              <a:rPr lang="ru-RU" sz="3400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сапонины </a:t>
            </a:r>
            <a:endParaRPr lang="ru-RU" sz="3400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sz="3400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сердечные гликозиды</a:t>
            </a:r>
            <a:r>
              <a:rPr lang="ru-RU" sz="3400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3400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3400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Большое число различных </a:t>
            </a:r>
            <a:r>
              <a:rPr lang="ru-RU" sz="3400" dirty="0" smtClean="0">
                <a:solidFill>
                  <a:schemeClr val="tx2"/>
                </a:solidFill>
                <a:latin typeface="Times New Roman"/>
              </a:rPr>
              <a:t>соединений 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входит в состав стеринов. Еще сравнительно недавно </a:t>
            </a:r>
            <a:r>
              <a:rPr lang="ru-RU" sz="3400" dirty="0" smtClean="0">
                <a:solidFill>
                  <a:schemeClr val="tx2"/>
                </a:solidFill>
                <a:latin typeface="Times New Roman"/>
              </a:rPr>
              <a:t>предполагалось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, что среди стеринов растений отсутствует холестерин, </a:t>
            </a:r>
            <a:r>
              <a:rPr lang="ru-RU" sz="3400" dirty="0" smtClean="0">
                <a:solidFill>
                  <a:schemeClr val="tx2"/>
                </a:solidFill>
                <a:latin typeface="Times New Roman"/>
              </a:rPr>
              <a:t>который 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в животном организме выполняет очень важную роль как </a:t>
            </a:r>
            <a:r>
              <a:rPr lang="ru-RU" sz="3400" dirty="0" smtClean="0">
                <a:solidFill>
                  <a:schemeClr val="tx2"/>
                </a:solidFill>
                <a:latin typeface="Times New Roman"/>
              </a:rPr>
              <a:t>компонент 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клеточных мембран и источник образования ряда активных </a:t>
            </a:r>
            <a:r>
              <a:rPr lang="ru-RU" sz="3400" dirty="0" smtClean="0">
                <a:solidFill>
                  <a:schemeClr val="tx2"/>
                </a:solidFill>
                <a:latin typeface="Times New Roman"/>
              </a:rPr>
              <a:t>веществ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, включая половые гормоны и гормоны надпочечников. Сейчас хорошо известно, что холестерин присутствует и в растениях. </a:t>
            </a:r>
            <a:r>
              <a:rPr lang="ru-RU" sz="3400" dirty="0" err="1" smtClean="0">
                <a:solidFill>
                  <a:schemeClr val="tx2"/>
                </a:solidFill>
                <a:latin typeface="Times New Roman"/>
              </a:rPr>
              <a:t>Пра</a:t>
            </a:r>
            <a:r>
              <a:rPr lang="ru-RU" sz="3400" dirty="0" smtClean="0">
                <a:solidFill>
                  <a:schemeClr val="tx2"/>
                </a:solidFill>
                <a:latin typeface="Times New Roman"/>
              </a:rPr>
              <a:t>-да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, в растениях на его долю приходится лишь небольшая часть всех стеринов, но и в растительных клетках так же, как и в животных, он </a:t>
            </a:r>
            <a:r>
              <a:rPr lang="ru-RU" sz="3400" dirty="0" smtClean="0">
                <a:solidFill>
                  <a:schemeClr val="tx2"/>
                </a:solidFill>
                <a:latin typeface="Times New Roman"/>
              </a:rPr>
              <a:t>входит 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в состав мембран. </a:t>
            </a:r>
            <a:endParaRPr lang="ru-RU" sz="3400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3400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3400" dirty="0" smtClean="0">
                <a:solidFill>
                  <a:schemeClr val="tx2"/>
                </a:solidFill>
                <a:latin typeface="Times New Roman"/>
              </a:rPr>
              <a:t>     </a:t>
            </a:r>
            <a:r>
              <a:rPr lang="ru-RU" sz="3400" dirty="0" smtClean="0">
                <a:solidFill>
                  <a:schemeClr val="tx2"/>
                </a:solidFill>
                <a:latin typeface="Times New Roman"/>
              </a:rPr>
              <a:t>Например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, в мякоти клубней картофеля со-держится около 20 мкг стеринов на грамм сырой ткани, причем от-дельные стерины составляют (в %): холестерин – 9; β-</a:t>
            </a:r>
            <a:r>
              <a:rPr lang="ru-RU" sz="3400" dirty="0" err="1">
                <a:solidFill>
                  <a:schemeClr val="tx2"/>
                </a:solidFill>
                <a:latin typeface="Times New Roman"/>
              </a:rPr>
              <a:t>ситостерин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 – 50; </a:t>
            </a:r>
            <a:r>
              <a:rPr lang="ru-RU" sz="3400" dirty="0" err="1">
                <a:solidFill>
                  <a:schemeClr val="tx2"/>
                </a:solidFill>
                <a:latin typeface="Times New Roman"/>
              </a:rPr>
              <a:t>стигмастерин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 – 32; </a:t>
            </a:r>
            <a:r>
              <a:rPr lang="ru-RU" sz="3400" dirty="0" err="1">
                <a:solidFill>
                  <a:schemeClr val="tx2"/>
                </a:solidFill>
                <a:latin typeface="Times New Roman"/>
              </a:rPr>
              <a:t>кампастерин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 – 5; </a:t>
            </a:r>
            <a:r>
              <a:rPr lang="ru-RU" sz="3400" dirty="0" err="1">
                <a:solidFill>
                  <a:schemeClr val="tx2"/>
                </a:solidFill>
                <a:latin typeface="Times New Roman"/>
              </a:rPr>
              <a:t>брассикастерин</a:t>
            </a:r>
            <a:r>
              <a:rPr lang="ru-RU" sz="3400" dirty="0">
                <a:solidFill>
                  <a:schemeClr val="tx2"/>
                </a:solidFill>
                <a:latin typeface="Times New Roman"/>
              </a:rPr>
              <a:t> – 4. </a:t>
            </a:r>
            <a:endParaRPr lang="ru-RU" sz="3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098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Важную роль в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фитоиммунитете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играют стероидные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гликоалко-лоиды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– соланин и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чаконин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которые в большом количестве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присут-ствуют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перидермальных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тканях клубней картофеля и тем самым защищают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паренхимные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ткани от паразитарных микроорганизмов. В картофеле, как и в некоторых овощах семейства пасленовых (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бакла-жаны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и др.), обнаружены по три соланина и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чаконина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у которых один и тот же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агликон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соланидин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но различные связанные с ними остатки сахаров: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α-соланин: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соланидин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+ галактоза + глюкоза +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рамноза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; </a:t>
            </a:r>
          </a:p>
          <a:p>
            <a:r>
              <a:rPr lang="el-GR" dirty="0">
                <a:solidFill>
                  <a:srgbClr val="000000"/>
                </a:solidFill>
                <a:latin typeface="Times New Roman"/>
              </a:rPr>
              <a:t>β-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соланин: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соланидин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+ галактоза + глюкоза; </a:t>
            </a:r>
          </a:p>
          <a:p>
            <a:r>
              <a:rPr lang="el-GR" dirty="0">
                <a:solidFill>
                  <a:srgbClr val="000000"/>
                </a:solidFill>
                <a:latin typeface="Times New Roman"/>
              </a:rPr>
              <a:t>γ-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соланин: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соланидин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+ галактоза;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α-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чаконин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соланидин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+ глюкоза +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рамноза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+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рамноза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; </a:t>
            </a:r>
          </a:p>
          <a:p>
            <a:r>
              <a:rPr lang="el-GR" dirty="0">
                <a:solidFill>
                  <a:srgbClr val="000000"/>
                </a:solidFill>
                <a:latin typeface="Times New Roman"/>
              </a:rPr>
              <a:t>β-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чаконин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соланидин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+ глюкоза +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рамноза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; </a:t>
            </a:r>
          </a:p>
          <a:p>
            <a:r>
              <a:rPr lang="el-GR" dirty="0">
                <a:solidFill>
                  <a:srgbClr val="000000"/>
                </a:solidFill>
                <a:latin typeface="Times New Roman"/>
              </a:rPr>
              <a:t>γ-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чаконин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соланидин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+ глюкоза.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На долю γ- и β-форм приходится не более 5 % соланина, в то время как α-форма составляет 95 % всех соланинов.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К важнейшим представителям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тетратерпенов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относятся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кароти-ноидные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пигменты, обусловливающие оранжевую окраску моркови и многих растений.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9141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/>
              </a:rPr>
              <a:t>Э ф и р н ы е м а с л а.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-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Подобно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всем липидам, эфирные масла в большинстве случаев не растворимы в воде, но растворяются в различных органических растворителях.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Они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являются легколетучими соединениями и вызывают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специфический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аромат плодов и овощей. </a:t>
            </a:r>
          </a:p>
          <a:p>
            <a:r>
              <a:rPr lang="ru-RU" dirty="0">
                <a:solidFill>
                  <a:schemeClr val="tx2"/>
                </a:solidFill>
                <a:latin typeface="Times New Roman"/>
              </a:rPr>
              <a:t>Все эфирные масла представляют собой смесь различных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веществ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главным образом терпенов и кислородсодержащих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производных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– альдегидов и спиртов.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Отдельные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компоненты, входящие в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состав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эфирных масел, проявляют свое действие уже при концентрации 1 мг% и даже ниже.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6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0070C0"/>
                </a:solidFill>
                <a:latin typeface="Times New Roman"/>
              </a:rPr>
              <a:t>Растения являются </a:t>
            </a:r>
            <a:r>
              <a:rPr lang="ru-RU" b="1" u="sng" dirty="0" smtClean="0">
                <a:solidFill>
                  <a:srgbClr val="0070C0"/>
                </a:solidFill>
                <a:latin typeface="Times New Roman"/>
              </a:rPr>
              <a:t>источником: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усвояемых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углеводов (глюкозы, фруктозы, крахмала), </a:t>
            </a:r>
            <a:endParaRPr lang="ru-RU" dirty="0" smtClean="0">
              <a:solidFill>
                <a:srgbClr val="0070C0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неусвояемых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углеводов (клетчатки), витаминов, органических веществ. </a:t>
            </a:r>
            <a:endParaRPr lang="ru-RU" dirty="0" smtClean="0">
              <a:solidFill>
                <a:srgbClr val="0070C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  Они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синтезируют органически активные 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соединения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(эфирные масла, гликозиды и др.). </a:t>
            </a:r>
            <a:endParaRPr lang="ru-RU" dirty="0" smtClean="0">
              <a:solidFill>
                <a:srgbClr val="0070C0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0070C0"/>
                </a:solidFill>
                <a:latin typeface="Times New Roman"/>
              </a:rPr>
              <a:t>Растения , </a:t>
            </a:r>
            <a:r>
              <a:rPr lang="ru-RU" b="1" u="sng" dirty="0">
                <a:solidFill>
                  <a:srgbClr val="0070C0"/>
                </a:solidFill>
                <a:latin typeface="Times New Roman"/>
              </a:rPr>
              <a:t>содержащей моно- и дисахариды, </a:t>
            </a:r>
            <a:r>
              <a:rPr lang="ru-RU" b="1" u="sng" dirty="0" smtClean="0">
                <a:solidFill>
                  <a:srgbClr val="0070C0"/>
                </a:solidFill>
                <a:latin typeface="Times New Roman"/>
              </a:rPr>
              <a:t>относятся:</a:t>
            </a:r>
          </a:p>
          <a:p>
            <a:pPr marL="0" lvl="0" indent="0">
              <a:buNone/>
            </a:pPr>
            <a:r>
              <a:rPr lang="ru-RU" sz="2900" dirty="0" smtClean="0">
                <a:solidFill>
                  <a:srgbClr val="0070C0"/>
                </a:solidFill>
                <a:latin typeface="Times New Roman"/>
              </a:rPr>
              <a:t>-</a:t>
            </a:r>
            <a:r>
              <a:rPr lang="ru-RU" sz="2900" b="1" i="1" dirty="0" smtClean="0">
                <a:solidFill>
                  <a:srgbClr val="0070C0"/>
                </a:solidFill>
                <a:latin typeface="Times New Roman"/>
              </a:rPr>
              <a:t>однолетние </a:t>
            </a:r>
            <a:r>
              <a:rPr lang="ru-RU" sz="2900" dirty="0" smtClean="0">
                <a:solidFill>
                  <a:srgbClr val="0070C0"/>
                </a:solidFill>
                <a:latin typeface="Times New Roman"/>
              </a:rPr>
              <a:t>(сахарная </a:t>
            </a:r>
            <a:r>
              <a:rPr lang="ru-RU" sz="2900" dirty="0">
                <a:solidFill>
                  <a:srgbClr val="0070C0"/>
                </a:solidFill>
                <a:latin typeface="Times New Roman"/>
              </a:rPr>
              <a:t>свекла, сахарный тростник, </a:t>
            </a:r>
            <a:r>
              <a:rPr lang="ru-RU" sz="2900" dirty="0" smtClean="0">
                <a:solidFill>
                  <a:srgbClr val="0070C0"/>
                </a:solidFill>
                <a:latin typeface="Times New Roman"/>
              </a:rPr>
              <a:t>сорго)</a:t>
            </a:r>
            <a:endParaRPr lang="ru-RU" sz="2900" dirty="0">
              <a:solidFill>
                <a:srgbClr val="0070C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rgbClr val="0070C0"/>
                </a:solidFill>
                <a:latin typeface="Times New Roman"/>
              </a:rPr>
              <a:t>- </a:t>
            </a:r>
            <a:r>
              <a:rPr lang="ru-RU" sz="2900" b="1" i="1" dirty="0" smtClean="0">
                <a:solidFill>
                  <a:srgbClr val="0070C0"/>
                </a:solidFill>
                <a:latin typeface="Times New Roman"/>
              </a:rPr>
              <a:t> </a:t>
            </a:r>
            <a:r>
              <a:rPr lang="ru-RU" sz="2900" b="1" i="1" dirty="0">
                <a:solidFill>
                  <a:srgbClr val="0070C0"/>
                </a:solidFill>
                <a:latin typeface="Times New Roman"/>
              </a:rPr>
              <a:t>многолетние </a:t>
            </a:r>
            <a:r>
              <a:rPr lang="ru-RU" sz="2900" b="1" i="1" dirty="0" smtClean="0">
                <a:solidFill>
                  <a:srgbClr val="0070C0"/>
                </a:solidFill>
                <a:latin typeface="Times New Roman"/>
              </a:rPr>
              <a:t>растения </a:t>
            </a:r>
            <a:r>
              <a:rPr lang="ru-RU" sz="2900" dirty="0" smtClean="0">
                <a:solidFill>
                  <a:srgbClr val="0070C0"/>
                </a:solidFill>
                <a:latin typeface="Times New Roman"/>
              </a:rPr>
              <a:t>(</a:t>
            </a:r>
            <a:r>
              <a:rPr lang="ru-RU" sz="2900" dirty="0">
                <a:solidFill>
                  <a:srgbClr val="0070C0"/>
                </a:solidFill>
                <a:latin typeface="Times New Roman"/>
              </a:rPr>
              <a:t>плодово-ягодные растения, плоды которых накапливают более 5 % сахаров от общего веса</a:t>
            </a:r>
            <a:r>
              <a:rPr lang="ru-RU" sz="2900" dirty="0" smtClean="0">
                <a:solidFill>
                  <a:srgbClr val="0070C0"/>
                </a:solidFill>
                <a:latin typeface="Times New Roman"/>
              </a:rPr>
              <a:t>)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0070C0"/>
                </a:solidFill>
                <a:latin typeface="Times New Roman"/>
              </a:rPr>
              <a:t> </a:t>
            </a:r>
            <a:endParaRPr lang="ru-RU" sz="2900" dirty="0">
              <a:solidFill>
                <a:srgbClr val="0070C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61130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/>
                </a:solidFill>
                <a:latin typeface="Times New Roman"/>
              </a:rPr>
              <a:t>Красящие и дубильные вещества.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Красящие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вещества в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растениях представлены: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флавоноидами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каротиноидами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хлорофиллами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др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Флавоноиды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в зависимости от структуры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свя-зующего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трехуглеродного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фрагмента в молекуле и степени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окисленности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подразделяются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на: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катехины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лейкоантоцианиды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флаваноны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флаванонолы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антоцианидины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флавоны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флавонолы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и др.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32175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/>
              </a:rPr>
              <a:t>Группа растительных пигментов:</a:t>
            </a:r>
          </a:p>
          <a:p>
            <a:pPr marL="0" lv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антоцианы (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фиолетовый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цвет)</a:t>
            </a:r>
            <a:r>
              <a:rPr lang="ru-RU" sz="2700" dirty="0">
                <a:solidFill>
                  <a:schemeClr val="tx2"/>
                </a:solidFill>
                <a:latin typeface="Times New Roman"/>
              </a:rPr>
              <a:t> С ионами К, </a:t>
            </a:r>
            <a:r>
              <a:rPr lang="ru-RU" sz="2700" dirty="0" err="1">
                <a:solidFill>
                  <a:schemeClr val="tx2"/>
                </a:solidFill>
                <a:latin typeface="Times New Roman"/>
              </a:rPr>
              <a:t>Na</a:t>
            </a:r>
            <a:r>
              <a:rPr lang="ru-RU" sz="2700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sz="2700" dirty="0" err="1">
                <a:solidFill>
                  <a:schemeClr val="tx2"/>
                </a:solidFill>
                <a:latin typeface="Times New Roman"/>
              </a:rPr>
              <a:t>Fe</a:t>
            </a:r>
            <a:r>
              <a:rPr lang="ru-RU" sz="2700" dirty="0">
                <a:solidFill>
                  <a:schemeClr val="tx2"/>
                </a:solidFill>
                <a:latin typeface="Times New Roman"/>
              </a:rPr>
              <a:t> и других металлов антоцианы дают со-единения синего цвета, а с кислотами (фосфорной и др.) – красного. Поэтому в зависимости от рН клеточного сока окраска антоцианов может измениться.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,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флаваноны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флаванолы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желтый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обусловливающих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окраску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растений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Две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другие группы – это хлорофиллы, окрашенные в зеленый цвет,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каротиноиды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– в оранжевый.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–Из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всех названных соединений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наиболее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распространены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антоцианы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Они представляют собой гликозиды, в которых остатки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сахаров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(глюкозы, галактозы 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рамнозы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) связаны с окрашенными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агликонами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принадлежащими к группе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антоцианидинов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Последние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по строению относятся к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флавоноидам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Различают шесть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антоцианидинов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составляющих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агликоны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антоцианов, –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пеларгонидин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цианидин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пеонидин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дельфинидин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петунидин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мальвидин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Присутствием того или иного антоциана обусловлена основная окраска плодов. Наиболее распространенным пигментом плодов является антоциан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цианидин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Он содержится в землянике, яблоках, сливах и других плодах. В не-которых плодах антоцианы находятся только в кожице (виноград, слива), в других – в кожице и мякоти (смородина, малина, черника).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453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Хлорофилл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содержится в хлоропластах листьев и обусловливает их зеленый цвет.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хлоропластах происходит фотосинтез – синтез ор-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ганического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вещества из углекислого газа, воды при участии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световой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энергии. Существуют две формы хлорофилла зеленых растений − А и В. 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</a:rPr>
              <a:t> </a:t>
            </a:r>
            <a:endParaRPr lang="ru-RU" sz="2000" dirty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По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мере созревания плодов (как и при старении листьев) содержание хлорофилла уменьшается, в то время как количество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каротиноидов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возрастает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Происходят взаимные превращения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пигментов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Это обусловливает, например, изменение окраски яблок и многих других плодов при созревании − от зеленых и бело-зеленых тонов к желтым и оранжевым.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900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Изменение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окраски при консервировании и кулинарной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обработке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плодов и овощей также связано с превращениями хлорофилла.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Так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в кислой среде магний хлорофилла замещается водородом 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образуется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феофитин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при этом окраска переходит из зеленой в зелено-бурую.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Это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наблюдается при длительной варке листовых овощей,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однако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первый момент зеленая окраска в горячей воде проступает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ярче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что связано с удалением воздуха из межклетников растительной ткани.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присутствии ионов металлов цвет хлорофилла изменяется в результате замещения ими магния. В присутствии железа появляется коричневая окраска, олова и алюминия − сероватая, меди − ярко-зеленая.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358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Times New Roman"/>
              </a:rPr>
              <a:t>Каротиноиды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− группа ненасыщенных углеводородов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терпено-вого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ряда с 40 атомами углерода в молекуле. Их характерная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особен-ность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− наличие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ионового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шестичленного кольца. Известно более 50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каротиноидов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Их физиологические функции выяснены не до конца. Поглощая сине-фиолетовые лучи спектра, они защищают хлорофилл от разрушения, участвуют в явлении фототропизма. Установлено, что наибольшее искривление побегов наблюдается при той же длине вол-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ны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что и максимум поглощения света β-каротином (460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нм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). Кроме того, с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каротиноидами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связывают функцию полового размножения растений (в пыльце и рыльце пестика растений содержится повышен-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ное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количество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каротиноидов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).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Каротин − провитамин А, из него в организме животного и че-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ловека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образуется витамин А. Наиболее распространен β-каротин. Оранжевая окраска моркови, абрикосов, персиков обусловлена в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зна-чительной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степени каротином. Он содержится также в листовых овощах, где его присутствие маскируется хлорофиллом. В среднем в зеленых листьях содержится 0,1−0,2%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каротиноидов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главным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обра-зом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каротина, в то время как количество хлорофилла примерно в де-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сять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раз выше и достигает 0,5−1,5% сухой массы.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6058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Ксантофилл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− желтый пигмент листьев, продукт окисления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каротина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Его аналоги содержатся также в кожуре цитрусовых плодов,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желтозерной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кукурузе, цветках анютиных глазок, розы и в значительной степени обусловливают их окраску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991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Ликопин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− изомер каротина.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красно-оранжевом пигменте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плодов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томатов его содержание доходит до 5−8 мг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%.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Биосинтез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ликопина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происходит по мере созревания томатов и характеризует этот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процесс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Оптимальные условия для созревания − доступ кислорода и температура 22−24 °С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При более низкой и более высокой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температуре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образование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ликопина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замедляется. В агрономической практике известны случаи, когда плоды томатов из-за высокой температуры в период созревания (30 °С и выше) оставались желтыми, не краснели, хотя остальные показатели зрелых плодов, в частности вкус,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конси-стенция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проявлялись.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6864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/>
                </a:solidFill>
                <a:latin typeface="Times New Roman"/>
              </a:rPr>
              <a:t>Дубильные вещества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Дубильные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вещества –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полиоксифенольные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соединения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 молекулярной массой порядка 500−3000. В растворах осаждают белки, растворимы в воде. Обладают вяжущим свойством и придают характерный терпкий оттенок вкуса.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                                        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</a:rPr>
              <a:t>Дубильные вещества бывают: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гидролизуемые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-при гидролизе распадаются на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уг-леводы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и фенольные кислоты. К ним относятся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галлотанниды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и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элла-говые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дубильные вещества. </a:t>
            </a:r>
          </a:p>
          <a:p>
            <a:pPr>
              <a:buFontTx/>
              <a:buChar char="-"/>
            </a:pPr>
            <a:r>
              <a:rPr lang="ru-RU" sz="2700" dirty="0">
                <a:solidFill>
                  <a:schemeClr val="tx2"/>
                </a:solidFill>
                <a:latin typeface="Times New Roman"/>
              </a:rPr>
              <a:t>и </a:t>
            </a:r>
            <a:r>
              <a:rPr lang="ru-RU" sz="2700" dirty="0" err="1">
                <a:solidFill>
                  <a:schemeClr val="tx2"/>
                </a:solidFill>
                <a:latin typeface="Times New Roman"/>
              </a:rPr>
              <a:t>негидролизуемые</a:t>
            </a:r>
            <a:r>
              <a:rPr lang="ru-RU" sz="2700" dirty="0">
                <a:solidFill>
                  <a:schemeClr val="tx2"/>
                </a:solidFill>
                <a:latin typeface="Times New Roman"/>
              </a:rPr>
              <a:t> конденсированные дубильные вещества.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Конденсированные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дубильные вещества содержат мало углеводов и образуют в присутствии минеральных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кислот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нерастворимые аморфные соединения –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флобафены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Конденсированные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дубильные вещества могут быть полимерами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лейкоанто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-цианов или катехинов, а также сополимерами этих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флавоноидов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</a:t>
            </a:r>
            <a:endParaRPr lang="ru-RU" sz="2000" dirty="0">
              <a:solidFill>
                <a:schemeClr val="tx2"/>
              </a:solidFill>
              <a:latin typeface="Times New Roman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солями трехвалентного железа дубильные вещества дают черно-синее (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гидролизуемые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) или черно-зеленое (конденсированные) окрашивание. Поэтому не следует допускать контакта мякоти и сока плодов с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492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Мякоть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плодов может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темнеть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том случае, когда покровные ткани их не нарушены (при нажимах, ушибах). Это объясняется тем, что клетки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паренхимной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ткани частично нарушаются и воздух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межклеточного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пространства получает доступ к дубильным веществам (и другим соединениям фенольной природы) и окисляет их с участием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полифенолоксидаз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Некоторые сорта яблок восстанавливают окис-ленные вещества (темное окрашивание исчезает).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Важное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значение имеют дубильные вещества в производстве со-ков 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вин: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способны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осаждать белковые и другие вещества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коллоидной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природы и в результате осветлять продукт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воеобразные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оттенки вкуса и аромата появляются при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аэрировании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некоторых вин, что объясняется окислением дубильных веществ до хинонов.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304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/>
                </a:solidFill>
                <a:latin typeface="Times New Roman"/>
              </a:rPr>
              <a:t>Минеральные вещества.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Из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макроэлементов, встречающихся в плодах и овощах, наиболее важны кальций, калий, натрий, фосфор, а также железо.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настоящее время выяснена важная роль в процессах обмена веществ и жизнедеятельности организмов многих микроэлементов, в первую очередь марганца, магния, молибдена, бора, цинка, меди и др.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0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Times New Roman"/>
              </a:rPr>
              <a:t>Плодоовощное сырье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Плодоовощное сырье используемое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для переработки,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подразделяют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на следующие группы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семечковые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(яблоки, груша, айва),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косточковые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(черешня, вишня, слива, абрикосы, персики, кизил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),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ягоды (виноград, земляника, крыжовник, смородина и др.),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орехи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тропические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субтропические плоды (апельсины, лимоны, мандарины и др.).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  <a:latin typeface="Times New Roman"/>
              </a:rPr>
              <a:t> </a:t>
            </a:r>
          </a:p>
          <a:p>
            <a:pPr marL="0" indent="0">
              <a:buNone/>
            </a:pPr>
            <a:endParaRPr lang="ru-RU" sz="2000" dirty="0">
              <a:solidFill>
                <a:schemeClr val="tx2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Группы плодоовощного сырья: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1)плодовая группа (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у которых в пищу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используются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плоды 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семена)</a:t>
            </a:r>
          </a:p>
          <a:p>
            <a:pPr marL="0" lvl="0" indent="0" algn="ctr">
              <a:buNone/>
            </a:pPr>
            <a:r>
              <a:rPr lang="ru-RU" sz="3800" dirty="0" smtClean="0">
                <a:solidFill>
                  <a:schemeClr val="tx2"/>
                </a:solidFill>
                <a:latin typeface="Times New Roman"/>
              </a:rPr>
              <a:t>         </a:t>
            </a:r>
            <a:r>
              <a:rPr lang="ru-RU" sz="3800" dirty="0" err="1" smtClean="0">
                <a:solidFill>
                  <a:schemeClr val="tx2"/>
                </a:solidFill>
                <a:latin typeface="Times New Roman"/>
              </a:rPr>
              <a:t>Подгруппы:</a:t>
            </a:r>
            <a:r>
              <a:rPr lang="ru-RU" sz="2700" dirty="0" err="1" smtClean="0">
                <a:solidFill>
                  <a:schemeClr val="tx2"/>
                </a:solidFill>
                <a:latin typeface="Times New Roman"/>
              </a:rPr>
              <a:t>томатные</a:t>
            </a:r>
            <a:r>
              <a:rPr lang="ru-RU" sz="2700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sz="2700" dirty="0">
                <a:solidFill>
                  <a:schemeClr val="tx2"/>
                </a:solidFill>
                <a:latin typeface="Times New Roman"/>
              </a:rPr>
              <a:t>– томаты, баклажаны, овощной перец; бобовые – горох, фасоль, бобы; тыквенные – огурцы, кабачки, патиссоны, тыква, а также бахчевые – арбузы и дыни; зерно-вые – кукуруза. 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   2) вегетативная группа ( 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съедобной частью которых служат корни, клубни, стебель или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листья). </a:t>
            </a:r>
          </a:p>
          <a:p>
            <a:pPr marL="0" indent="0" algn="ctr">
              <a:buNone/>
            </a:pPr>
            <a:r>
              <a:rPr lang="ru-RU" sz="4500" dirty="0" smtClean="0">
                <a:solidFill>
                  <a:schemeClr val="tx2"/>
                </a:solidFill>
                <a:latin typeface="Times New Roman"/>
              </a:rPr>
              <a:t>           Подгруппы: </a:t>
            </a:r>
            <a:r>
              <a:rPr lang="ru-RU" i="1" dirty="0" smtClean="0">
                <a:solidFill>
                  <a:schemeClr val="tx2"/>
                </a:solidFill>
                <a:latin typeface="Times New Roman"/>
              </a:rPr>
              <a:t>клубнеплоды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– картофель, земляная груша, батат;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/>
              </a:rPr>
              <a:t>корнеплоды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– морковь, свекла, петрушка,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пастернак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сельдерей, хрен;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/>
              </a:rPr>
              <a:t>капустные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– капуста белокочанная, цветная, брюссельская;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/>
              </a:rPr>
              <a:t>шпинатные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– шпинат, щавель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;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/>
              </a:rPr>
              <a:t>салатные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– различные виды салатов, салатный сельдерей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;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Times New Roman"/>
              </a:rPr>
              <a:t>луковичные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– лук, чеснок; пряные листовые – укроп, базилик, майоран,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354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/>
                </a:solidFill>
                <a:latin typeface="Times New Roman"/>
              </a:rPr>
              <a:t>Витамины и </a:t>
            </a:r>
            <a:r>
              <a:rPr lang="ru-RU" b="1" i="1" dirty="0" err="1">
                <a:solidFill>
                  <a:schemeClr val="tx2"/>
                </a:solidFill>
                <a:latin typeface="Times New Roman"/>
              </a:rPr>
              <a:t>витаминоподобные</a:t>
            </a:r>
            <a:r>
              <a:rPr lang="ru-RU" b="1" i="1" dirty="0">
                <a:solidFill>
                  <a:schemeClr val="tx2"/>
                </a:solidFill>
                <a:latin typeface="Times New Roman"/>
              </a:rPr>
              <a:t> вещества.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 Витамины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−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органические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вещества разнообразной химической природы. </a:t>
            </a:r>
            <a:endParaRPr lang="ru-RU" dirty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Они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не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являются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источником энергии или пластического материала, а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регулируют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обмен веществ в организме. Отсутствие (авитаминоз),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недостаток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(гиповитаминоз), а также избыток (гипервитаминоз) витаминов ведет к всевозможным расстройствам.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Многие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витамины синтезируются только в растениях, причем по отношению к некоторым из них (С, Р, фолиевая кислота) плоды и овощи являются монопольными поставщиками.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Витамины подразделяют: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на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водорастворимые </a:t>
            </a:r>
            <a:r>
              <a:rPr lang="ru-RU" sz="3300" dirty="0">
                <a:solidFill>
                  <a:schemeClr val="tx2"/>
                </a:solidFill>
                <a:latin typeface="Times New Roman"/>
              </a:rPr>
              <a:t>(</a:t>
            </a:r>
            <a:r>
              <a:rPr lang="ru-RU" sz="3300" dirty="0" smtClean="0">
                <a:solidFill>
                  <a:schemeClr val="tx2"/>
                </a:solidFill>
                <a:latin typeface="Times New Roman"/>
              </a:rPr>
              <a:t> участвуют </a:t>
            </a:r>
            <a:r>
              <a:rPr lang="ru-RU" sz="3300" dirty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sz="3300" dirty="0" err="1">
                <a:solidFill>
                  <a:schemeClr val="tx2"/>
                </a:solidFill>
                <a:latin typeface="Times New Roman"/>
              </a:rPr>
              <a:t>окислительно</a:t>
            </a:r>
            <a:r>
              <a:rPr lang="ru-RU" sz="3300" dirty="0">
                <a:solidFill>
                  <a:schemeClr val="tx2"/>
                </a:solidFill>
                <a:latin typeface="Times New Roman"/>
              </a:rPr>
              <a:t>-восстановительных реакциях распада органических веществ, т. е. способствуют их превращениям и </a:t>
            </a:r>
            <a:r>
              <a:rPr lang="ru-RU" sz="3300" dirty="0" smtClean="0">
                <a:solidFill>
                  <a:schemeClr val="tx2"/>
                </a:solidFill>
                <a:latin typeface="Times New Roman"/>
              </a:rPr>
              <a:t>усвоению).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жирорастворимые (участвуют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окислительно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-восстановительных реакциях распада органических веществ, т. е. способствуют их превращениям 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усвоению).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Действие витаминов, растворимых в жирах, проявляется медленнее 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сказывается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на процессах роста, формирования тканей и устойчивости организма.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172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/>
              </a:rPr>
              <a:t>В о д о р а с т в о р и м ы е 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b="1" dirty="0">
                <a:solidFill>
                  <a:schemeClr val="tx2"/>
                </a:solidFill>
                <a:latin typeface="Times New Roman"/>
              </a:rPr>
              <a:t>и т а м и н ы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i="1" dirty="0" smtClean="0">
                <a:solidFill>
                  <a:schemeClr val="tx2"/>
                </a:solidFill>
                <a:latin typeface="Times New Roman"/>
              </a:rPr>
              <a:t>- </a:t>
            </a:r>
            <a:r>
              <a:rPr lang="ru-RU" b="1" i="1" dirty="0" smtClean="0">
                <a:solidFill>
                  <a:schemeClr val="tx2"/>
                </a:solidFill>
                <a:latin typeface="Times New Roman"/>
              </a:rPr>
              <a:t>Витамин </a:t>
            </a:r>
            <a:r>
              <a:rPr lang="ru-RU" b="1" i="1" dirty="0">
                <a:solidFill>
                  <a:schemeClr val="tx2"/>
                </a:solidFill>
                <a:latin typeface="Times New Roman"/>
              </a:rPr>
              <a:t>B</a:t>
            </a:r>
            <a:r>
              <a:rPr lang="ru-RU" sz="1600" b="1" i="1" dirty="0">
                <a:solidFill>
                  <a:schemeClr val="tx2"/>
                </a:solidFill>
                <a:latin typeface="Times New Roman"/>
              </a:rPr>
              <a:t>1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содержится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(в значительном количестве) в цветной и брюссельской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капусте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пастернаке, шпинате, бобах, горохе.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/>
              </a:rPr>
              <a:t>- </a:t>
            </a:r>
            <a:r>
              <a:rPr lang="ru-RU" b="1" i="1" dirty="0" smtClean="0">
                <a:solidFill>
                  <a:schemeClr val="tx2"/>
                </a:solidFill>
                <a:latin typeface="Times New Roman"/>
              </a:rPr>
              <a:t>Витамин </a:t>
            </a:r>
            <a:r>
              <a:rPr lang="ru-RU" b="1" i="1" dirty="0">
                <a:solidFill>
                  <a:schemeClr val="tx2"/>
                </a:solidFill>
                <a:latin typeface="Times New Roman"/>
              </a:rPr>
              <a:t>В</a:t>
            </a:r>
            <a:r>
              <a:rPr lang="ru-RU" sz="1600" b="1" i="1" dirty="0">
                <a:solidFill>
                  <a:schemeClr val="tx2"/>
                </a:solidFill>
                <a:latin typeface="Times New Roman"/>
              </a:rPr>
              <a:t>2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Способен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легко окисляться 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восстанавливаться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на чем и основано его биологическое действие. Содержится в зеленных овощах и капусте (особенно в цветной), луке (зелень), зеленом горошке, грушах, лесной землянике.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990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b="1" i="1" dirty="0" smtClean="0">
                <a:solidFill>
                  <a:schemeClr val="tx2"/>
                </a:solidFill>
                <a:latin typeface="Times New Roman"/>
              </a:rPr>
              <a:t>Витамин </a:t>
            </a:r>
            <a:r>
              <a:rPr lang="ru-RU" b="1" i="1" dirty="0">
                <a:solidFill>
                  <a:schemeClr val="tx2"/>
                </a:solidFill>
                <a:latin typeface="Times New Roman"/>
              </a:rPr>
              <a:t>В</a:t>
            </a:r>
            <a:r>
              <a:rPr lang="ru-RU" sz="1600" b="1" i="1" dirty="0">
                <a:solidFill>
                  <a:schemeClr val="tx2"/>
                </a:solidFill>
                <a:latin typeface="Times New Roman"/>
              </a:rPr>
              <a:t>3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Наиболее богаты этим витамином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зеленные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овощи.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 </a:t>
            </a:r>
            <a:r>
              <a:rPr lang="ru-RU" b="1" i="1" dirty="0" smtClean="0">
                <a:solidFill>
                  <a:schemeClr val="tx2"/>
                </a:solidFill>
                <a:latin typeface="Times New Roman"/>
              </a:rPr>
              <a:t>Витамин </a:t>
            </a:r>
            <a:r>
              <a:rPr lang="ru-RU" b="1" i="1" dirty="0">
                <a:solidFill>
                  <a:schemeClr val="tx2"/>
                </a:solidFill>
                <a:latin typeface="Times New Roman"/>
              </a:rPr>
              <a:t>В</a:t>
            </a:r>
            <a:r>
              <a:rPr lang="ru-RU" sz="1600" b="1" i="1" dirty="0">
                <a:solidFill>
                  <a:schemeClr val="tx2"/>
                </a:solidFill>
                <a:latin typeface="Times New Roman"/>
              </a:rPr>
              <a:t>5 </a:t>
            </a:r>
            <a:r>
              <a:rPr lang="ru-RU" b="1" i="1" dirty="0">
                <a:solidFill>
                  <a:schemeClr val="tx2"/>
                </a:solidFill>
                <a:latin typeface="Times New Roman"/>
              </a:rPr>
              <a:t>(PP</a:t>
            </a:r>
            <a:r>
              <a:rPr lang="ru-RU" b="1" i="1" dirty="0" smtClean="0">
                <a:solidFill>
                  <a:schemeClr val="tx2"/>
                </a:solidFill>
                <a:latin typeface="Times New Roman"/>
              </a:rPr>
              <a:t>)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</a:rPr>
              <a:t>.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Содержится в значительном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количестве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картофеле.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b="1" i="1" dirty="0" smtClean="0">
                <a:solidFill>
                  <a:schemeClr val="tx2"/>
                </a:solidFill>
                <a:latin typeface="Times New Roman"/>
              </a:rPr>
              <a:t>Витамин </a:t>
            </a:r>
            <a:r>
              <a:rPr lang="ru-RU" b="1" i="1" dirty="0">
                <a:solidFill>
                  <a:schemeClr val="tx2"/>
                </a:solidFill>
                <a:latin typeface="Times New Roman"/>
              </a:rPr>
              <a:t>В</a:t>
            </a:r>
            <a:r>
              <a:rPr lang="ru-RU" sz="1600" b="1" i="1" dirty="0">
                <a:solidFill>
                  <a:schemeClr val="tx2"/>
                </a:solidFill>
                <a:latin typeface="Times New Roman"/>
              </a:rPr>
              <a:t>6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значительном количестве содержится в зеленных овощах, зеленом и овощном горохе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tx2"/>
                </a:solidFill>
                <a:latin typeface="Times New Roman"/>
              </a:rPr>
              <a:t>Витамин </a:t>
            </a:r>
            <a:r>
              <a:rPr lang="ru-RU" b="1" i="1" dirty="0">
                <a:solidFill>
                  <a:schemeClr val="tx2"/>
                </a:solidFill>
                <a:latin typeface="Times New Roman"/>
              </a:rPr>
              <a:t>В</a:t>
            </a:r>
            <a:r>
              <a:rPr lang="ru-RU" sz="1600" b="1" i="1" dirty="0">
                <a:solidFill>
                  <a:schemeClr val="tx2"/>
                </a:solidFill>
                <a:latin typeface="Times New Roman"/>
              </a:rPr>
              <a:t>12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Содержится в зеленных овощах и ягодах.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tx2"/>
                </a:solidFill>
                <a:latin typeface="Times New Roman"/>
              </a:rPr>
              <a:t>Витамин </a:t>
            </a:r>
            <a:r>
              <a:rPr lang="ru-RU" b="1" i="1" dirty="0" err="1">
                <a:solidFill>
                  <a:schemeClr val="tx2"/>
                </a:solidFill>
                <a:latin typeface="Times New Roman"/>
              </a:rPr>
              <a:t>В</a:t>
            </a:r>
            <a:r>
              <a:rPr lang="ru-RU" sz="1600" b="1" i="1" dirty="0" err="1">
                <a:solidFill>
                  <a:schemeClr val="tx2"/>
                </a:solidFill>
                <a:latin typeface="Times New Roman"/>
              </a:rPr>
              <a:t>с</a:t>
            </a:r>
            <a:r>
              <a:rPr lang="ru-RU" sz="1600" b="1" i="1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</a:rPr>
              <a:t>.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Фолиевая кислота оказывает влияние на развитие молочнокислых бактерий, что имеет важное значение при производстве солено-квашеных продуктов. Таким же действием об-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ладают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некоторые другие близкие по строению молекул химические соединения. Основное из них −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птероилглутаминовая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кислота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b="1" i="1" dirty="0">
                <a:solidFill>
                  <a:schemeClr val="tx2"/>
                </a:solidFill>
                <a:latin typeface="Times New Roman"/>
              </a:rPr>
              <a:t>Витамин С</a:t>
            </a:r>
            <a:r>
              <a:rPr lang="ru-RU" b="1" dirty="0">
                <a:solidFill>
                  <a:schemeClr val="tx2"/>
                </a:solidFill>
                <a:latin typeface="Times New Roman"/>
              </a:rPr>
              <a:t>.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Наиболее распространен в плодах и овощах.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tx2"/>
                </a:solidFill>
                <a:latin typeface="Times New Roman"/>
              </a:rPr>
              <a:t>Аскорбиновая </a:t>
            </a:r>
            <a:r>
              <a:rPr lang="ru-RU" b="1" i="1" dirty="0">
                <a:solidFill>
                  <a:schemeClr val="tx2"/>
                </a:solidFill>
                <a:latin typeface="Times New Roman"/>
              </a:rPr>
              <a:t>кислота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представляет шестичленную углеродную цепочку. Она содержит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легкоокисляемую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и восстанавливаемую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диэнольную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группировку, поэтому играет важную роль в дыхательном обмене, являясь одним из переносчиков водорода.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683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Восстановленная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окисленная формы аскорбиновой кислоты легко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взаимопревращаются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Обе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формы физиологически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активны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Окислительно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-восстановительные превращения аскорбиновой кислоты тесно связаны с превращениями цистеин −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цистин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и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глютатион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восстановленный −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глютатион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окисленный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Восстановленная форма аскорбиновой кислоты защищает от окисления белки,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содержащие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сульфгидрильные группы. При этом образуется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дегидроакорбиновая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кислота, т. е. окисленная форма аскорбиновой кислоты. При дальнейшем окислении дегидроаскорбиновая кислота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разрушается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физиологическая активность ее утрачивается.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Во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многих овощах обнаружена связанная форма аскорбиновой кислоты −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аскорбиген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(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индольное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производное аскорбиновой кислоты). Предшественником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аскорбигена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считается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серосодержащий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гликозид горчичного масла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глюкобрассицин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Наибольшее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количество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аскорбигена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находится в молодых растениях и в растущих частях (в точках роста и листьях содержание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аскорбигена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значительно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выше, чем в клубнях, стеблях, корнях).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190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b="1" i="1" dirty="0" smtClean="0">
                <a:solidFill>
                  <a:schemeClr val="tx2"/>
                </a:solidFill>
                <a:latin typeface="Times New Roman"/>
              </a:rPr>
              <a:t>Витамин </a:t>
            </a:r>
            <a:r>
              <a:rPr lang="ru-RU" b="1" i="1" dirty="0">
                <a:solidFill>
                  <a:schemeClr val="tx2"/>
                </a:solidFill>
                <a:latin typeface="Times New Roman"/>
              </a:rPr>
              <a:t>С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неравномерно распределен в плодах и овощах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Так, в плодах наибольшее его количество сосредоточено в кожуре 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прилегающих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слоях паренхимы, здесь его может быть в 3−5 раз больше, чем в средней пробе.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кожуре содержание фенольных соединений, пектина и некоторых других полезных веществ также значительно выше, чем в мякоти. Поэтому покровные ткани не следует счищать, так как при этом теряется много полезных компонентов.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Если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саду применялись многочисленные обработки деревьев ядохимикатами против болезней и вредителей, то в наружном слое кожуры может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накопиться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вредное для здоровья человека количество их остатков.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Такие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плоды необходимо тщательно промывать горячей водой или счищать с них кожуру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различных частях овощей содержание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витамина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 также неодинаково. Так, если в лежких сортах белокочанной капусты в среднем содержится 40−50 мг% витамина С, то в кочерыге оно возрастает до 80−100 мг% (поэтому при квашении кочерыгу лучше не удалять, а тщательно ее измельчать). </a:t>
            </a:r>
          </a:p>
        </p:txBody>
      </p:sp>
    </p:spTree>
    <p:extLst>
      <p:ext uri="{BB962C8B-B14F-4D97-AF65-F5344CB8AC3E}">
        <p14:creationId xmlns:p14="http://schemas.microsoft.com/office/powerpoint/2010/main" val="11586358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процессе хранения содержание витамина С в плодах и овощах не остается постоянным, а уменьшается.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У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лежких сортов потери его незначительны, а первоначальное содержание витамина С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удерживается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длительное время.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У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нележких сортов оно быстро и значительно снижается. По динамике содержания витамина С можно в известной мере судить о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лежкости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сортов плодов и овощей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зеленных овощах, нележких по своей природе, − салате, шпинате, луке (перо) и др. − при повышенной температуре, обычной во время уборки, за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несколько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суток теряется большая часть витамина С, особенно на солнечном свету. У капусты лежкого сорта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Амагер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при хранении до марта поте-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ря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витамина С составляет 7−12% первоначального содержания, у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ме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-нее лежкого сорта Белорусская − 15−20%, у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слаболежкого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сорта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Сла-ва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− до 40% и больше. В яблоках южных сортов (более лежких) поте-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ри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витамина С меньше, чем в яблоках сортов средней полосы.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Так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как аскорбиновая кислота легко окисляется, потери ее при различных способах термического консервирования плодов и овощей обычно значительны, особенно в присутствии воздуха (кислорода) и на свету. Поэтому стремятся удалить воздух (и инактивировать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ферменты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)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бланшированием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вести обработку под вакуумом.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713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Аппаратуру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для переработки плодов и овощей необходимо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изготовлять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из нержавеющей стали, так как ионы меди, железа и других металлов способствуют окислению аскорбиновой кислоты.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Медленное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нагревание усиливает разрушение витамина С по сравнению с кратковременным тепловым воздействием. Поэтому при варке овощи желательно опускать в кипящую воду или варить их на пару.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Высокая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концентрация сахара способствует сохранению витамина С в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продуктах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переработки.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287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Сравнительно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хорошо сохраняется витамин С при квашении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капусты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так как процесс ведется в анаэробных условиях.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правильно заквашенной капусте потери витамина не превышают 15−20%. В квашеной капусте без рассола аскорбиновая кислота быстро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разрушается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результате окислительных процессов. </a:t>
            </a:r>
          </a:p>
          <a:p>
            <a:r>
              <a:rPr lang="ru-RU" dirty="0">
                <a:solidFill>
                  <a:schemeClr val="tx2"/>
                </a:solidFill>
                <a:latin typeface="Times New Roman"/>
              </a:rPr>
              <a:t>Наиболее полно (до 90% первоначального содержания)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сохраняется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витамин С при быстром замораживании плодов и овощей и последующем хранении их при низкой температуре.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892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tx2"/>
                </a:solidFill>
                <a:latin typeface="Times New Roman"/>
              </a:rPr>
              <a:t>Витамин Р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веществам, обладающим Р-витаминной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активностью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относится ряд гликозидов из группы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флавоноидов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Действие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витаминов С и Р сильнее проявляется при совместном введении.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Отсутствие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или недостаток одного из них ослабляет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действие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другого. Подобный эффект усиления одного фактора в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присутствии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другого называется </a:t>
            </a:r>
            <a:r>
              <a:rPr lang="ru-RU" b="1" i="1" dirty="0">
                <a:solidFill>
                  <a:schemeClr val="tx2"/>
                </a:solidFill>
                <a:latin typeface="Times New Roman"/>
              </a:rPr>
              <a:t>синергизмом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(в отличие от антагонизма,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когда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действие одного фактора в присутствии другого ослабляется).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Витамины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 и Р представляют собой взаимосвязанную пару в цепи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окислительно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-восстановительных превращений. Обычно оба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витамина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встречаются в плодах и овощах совместно, и, как правило, чем больше содержится одного из них, тем больше и другого.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Имеются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данные о взаимосвязи витаминов С и Р в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окислительно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-восстановительных превращениях и накоплении при развитии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плодов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ягод, а также при переработке. Так, высокое содержание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флавоноидов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и в частности антоцианов (например, в черной смородине), предохраняет аскорбиновую кислоту от окисления, и содержание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витамина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 в продукте переработки остается высоким и сохраняется длительный срок.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262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/>
              </a:rPr>
              <a:t>Ж и р о р а с т в о р и м ы 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</a:rPr>
              <a:t>е</a:t>
            </a:r>
            <a:br>
              <a:rPr lang="ru-RU" b="1" dirty="0" smtClean="0">
                <a:solidFill>
                  <a:schemeClr val="tx2"/>
                </a:solidFill>
                <a:latin typeface="Times New Roman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/>
              </a:rPr>
              <a:t>в и т а м и н ы.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b="1" i="1" dirty="0" smtClean="0">
                <a:solidFill>
                  <a:schemeClr val="tx2"/>
                </a:solidFill>
                <a:latin typeface="Times New Roman"/>
              </a:rPr>
              <a:t>Витамин </a:t>
            </a:r>
            <a:r>
              <a:rPr lang="ru-RU" b="1" i="1" dirty="0">
                <a:solidFill>
                  <a:schemeClr val="tx2"/>
                </a:solidFill>
                <a:latin typeface="Times New Roman"/>
              </a:rPr>
              <a:t>А.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растениях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содержится провитамин − пигмент каротин. Изомеров каротина несколько, основное значение имеет β-каротин. Недостаток витамина А вызывает торможение роста организма и его общее истощение.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Каротин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благоприятно влияет на половое размножение растений, так как он стимулирует прорастание пыльцы.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Каротин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находится во всех зеленных растениях (он всегда сопутствует хлорофиллу). Содержится в шпинате, салате, савойской капусте, зеленом горошке, овощной фасоли (лопатки) от 0,2−0,4 до 1−2,5 мг%. Богаты каротином морковь (до 8−12 мг%), томаты (1,5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−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2 мг%),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желтомясые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(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каротинные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) тыквы (6−8 мг%),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5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ru-RU" b="1" i="1" dirty="0" smtClean="0">
                <a:solidFill>
                  <a:schemeClr val="tx2"/>
                </a:solidFill>
                <a:latin typeface="Times New Roman"/>
              </a:rPr>
              <a:t>Зерновые </a:t>
            </a:r>
            <a:r>
              <a:rPr lang="ru-RU" b="1" i="1" dirty="0">
                <a:solidFill>
                  <a:schemeClr val="tx2"/>
                </a:solidFill>
                <a:latin typeface="Times New Roman"/>
              </a:rPr>
              <a:t>культуры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зависимости от химического состава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подразделяются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на 3 группы: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1) богатые крахмалом – пшеница, рожь, ячмень, овес, кукуруза, рис, просо и семейство гречишных;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2) богатые белком (семейство бобовых);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3) богатые жиром (масличные культуры).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/>
              </a:rPr>
              <a:t> 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/>
              </a:rPr>
              <a:t>Солод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– это пророщенное и высушенное в специально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созданных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условиях зерно. Солод используют при производстве пива,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полисолодовых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экстрактов, получаемых из смеси кукурузного, овсяного и пшеничного солодов, концентрата квасного сусла, хлебного кваса, безалкогольных напитков и этилового спирта.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034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i="1" dirty="0" smtClean="0">
                <a:solidFill>
                  <a:schemeClr val="tx2"/>
                </a:solidFill>
                <a:latin typeface="Times New Roman"/>
              </a:rPr>
              <a:t>Витамин </a:t>
            </a:r>
            <a:r>
              <a:rPr lang="ru-RU" b="1" i="1" dirty="0">
                <a:solidFill>
                  <a:schemeClr val="tx2"/>
                </a:solidFill>
                <a:latin typeface="Times New Roman"/>
              </a:rPr>
              <a:t>D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– производное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стеролов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Содержится в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зе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-ленных овощах.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/>
              </a:rPr>
              <a:t>   </a:t>
            </a:r>
            <a:r>
              <a:rPr lang="ru-RU" b="1" i="1" dirty="0" smtClean="0">
                <a:solidFill>
                  <a:schemeClr val="tx2"/>
                </a:solidFill>
                <a:latin typeface="Times New Roman"/>
              </a:rPr>
              <a:t>Витамин </a:t>
            </a:r>
            <a:r>
              <a:rPr lang="ru-RU" b="1" i="1" dirty="0">
                <a:solidFill>
                  <a:schemeClr val="tx2"/>
                </a:solidFill>
                <a:latin typeface="Times New Roman"/>
              </a:rPr>
              <a:t>Е 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</a:rPr>
              <a:t>.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Наиболее важные источники витамина Е − облепиха, салат и другие зеленные овощи, капуста.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/>
              </a:rPr>
              <a:t>   </a:t>
            </a:r>
            <a:r>
              <a:rPr lang="ru-RU" b="1" i="1" dirty="0" smtClean="0">
                <a:solidFill>
                  <a:schemeClr val="tx2"/>
                </a:solidFill>
                <a:latin typeface="Times New Roman"/>
              </a:rPr>
              <a:t>Витамин </a:t>
            </a:r>
            <a:r>
              <a:rPr lang="ru-RU" b="1" i="1" dirty="0">
                <a:solidFill>
                  <a:schemeClr val="tx2"/>
                </a:solidFill>
                <a:latin typeface="Times New Roman"/>
              </a:rPr>
              <a:t>К </a:t>
            </a:r>
            <a:r>
              <a:rPr lang="ru-RU" i="1" dirty="0" smtClean="0">
                <a:solidFill>
                  <a:schemeClr val="tx2"/>
                </a:solidFill>
                <a:latin typeface="Times New Roman"/>
              </a:rPr>
              <a:t>.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Наиболее важные источники этого вита-мина − зеленные растения и в первую очередь шпинат, салат,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капустные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овощи, томаты.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/>
              </a:rPr>
              <a:t>    </a:t>
            </a:r>
            <a:r>
              <a:rPr lang="ru-RU" b="1" i="1" dirty="0" smtClean="0">
                <a:solidFill>
                  <a:schemeClr val="tx2"/>
                </a:solidFill>
                <a:latin typeface="Times New Roman"/>
              </a:rPr>
              <a:t>Витамин </a:t>
            </a:r>
            <a:r>
              <a:rPr lang="ru-RU" b="1" i="1" dirty="0">
                <a:solidFill>
                  <a:schemeClr val="tx2"/>
                </a:solidFill>
                <a:latin typeface="Times New Roman"/>
              </a:rPr>
              <a:t>F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Под этим названием объединяют жирные ненасыщенные кислоты (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линолевую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линоленовую,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арахидоновую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). Они содержатся в орехах.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458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Times New Roman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/>
              </a:rPr>
              <a:t>2.2</a:t>
            </a:r>
            <a:r>
              <a:rPr lang="ru-RU" b="1" i="1" dirty="0">
                <a:solidFill>
                  <a:srgbClr val="FF0000"/>
                </a:solidFill>
                <a:latin typeface="Times New Roman"/>
              </a:rPr>
              <a:t>. Строение растительных клеток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       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Виды клеток 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растений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</a:t>
            </a:r>
            <a:r>
              <a:rPr lang="ru-RU" u="sng" dirty="0">
                <a:solidFill>
                  <a:schemeClr val="tx2"/>
                </a:solidFill>
                <a:latin typeface="Times New Roman"/>
              </a:rPr>
              <a:t>п а р е н х и м н ы е клетки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(по форме округлые или многогранные)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u="sng" dirty="0">
                <a:solidFill>
                  <a:schemeClr val="tx2"/>
                </a:solidFill>
                <a:latin typeface="Times New Roman"/>
              </a:rPr>
              <a:t>п р о з е н х и м н ы 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(удлиненные).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Ткань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плодов и овощей состоит в основном из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паренхимных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клеток. Прозенхимные клетки образуют преимущественно механические и проводящие ткани, которые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свойственны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стеблям растений.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033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растительной клетки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55272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6094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 Растительная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клетка зрелых плодов и овощей имеет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сложное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строение.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Состоит клетка: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из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тонкой эластичной оболочки,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внутреннего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содержимого – протопласта, вакуолей, ядра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ряда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субмикро-скопических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элементов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1340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b="1" i="1" u="sng" dirty="0" smtClean="0">
                <a:solidFill>
                  <a:schemeClr val="tx2"/>
                </a:solidFill>
                <a:latin typeface="Times New Roman"/>
              </a:rPr>
              <a:t>Оболочка</a:t>
            </a:r>
            <a:r>
              <a:rPr lang="ru-RU" i="1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защищает клетку от воздействия внешней среды и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придает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ей форму. Состоит она из целлюлозы (клетчатки),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сцементированной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протопектином. Оболочка клеток обладает свойством полу-проницаемости, благодаря чему в клетку проникают жидкости с меньшей концентрацией растворимых веществ по сравнению с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веществами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клетки. При достаточном доступе воды внутрь клетка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становится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упругой, внутреннее содержимое клетки плотно прижимается к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оболочке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Такое напряженное состояние клетки носит название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тургора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. При недостатке воды тургор исчезает, оболочка сморщивается, протопласт отстает от оболочки. Это явление называется плазмолизом.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/>
              </a:rPr>
              <a:t>- </a:t>
            </a: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Протопласт</a:t>
            </a:r>
            <a:r>
              <a:rPr lang="ru-RU" i="1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− прозрачная студенистая масса сложного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химического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состава, содержащая до 75-90% воды. В нем расположены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ци-оплазма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вакуоли, пластиды и другие субмикроскопические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включения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(лизосомы, рибосомы, митохондрии), выполняющие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определенные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функции в клетке.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424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Цитоплазма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имеет зернистое строение и разделяется на три слоя: </a:t>
            </a:r>
            <a:endParaRPr lang="ru-RU" b="1" u="sng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плазмолему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(наружный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слой цитоплазмы, примыкающий к оболочке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клеток),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мезоплазму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(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составляет основной центральный слой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протопласта)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tx2"/>
                </a:solidFill>
                <a:latin typeface="Times New Roman"/>
              </a:rPr>
              <a:t>Тонопласт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(внутренний).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554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b="1" i="1" u="sng" dirty="0" smtClean="0">
                <a:solidFill>
                  <a:schemeClr val="tx2"/>
                </a:solidFill>
                <a:latin typeface="Times New Roman"/>
              </a:rPr>
              <a:t>Ядро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находится в центре клетки. Оно овальной или нитевидной формы, отделяется от цитоплазмы ядерной оболочкой и имеет одно или несколько ядрышек округлой формы. Ядра размножаются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делением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что приводит и к делению клетки. Этот процесс длится при-мерно 22−24 часа. С ядром связано образование ферментов, играю-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щих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 большую роль в жизнедеятельности тканей.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зрелых клетках имеются </a:t>
            </a:r>
            <a:r>
              <a:rPr lang="ru-RU" b="1" i="1" u="sng" dirty="0">
                <a:solidFill>
                  <a:schemeClr val="tx2"/>
                </a:solidFill>
                <a:latin typeface="Times New Roman"/>
              </a:rPr>
              <a:t>вакуоли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представляющие собой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по-лости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заполненные соком, являющимся водным раствором различных органических веществ – сахаров, белков, кислот и их солей, витаминов и других водорастворимых веществ. Клеточный сок плодов и овощей обладает большой пищевой ценностью. В зрелом растительном сырье клеточного сока содержится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больще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чем в недозрелом.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908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В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цитоплазме находятся </a:t>
            </a:r>
            <a:r>
              <a:rPr lang="ru-RU" b="1" i="1" u="sng" dirty="0">
                <a:solidFill>
                  <a:schemeClr val="tx2"/>
                </a:solidFill>
                <a:latin typeface="Times New Roman"/>
              </a:rPr>
              <a:t>пластиды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богатые ферментами,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играющими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важную роль в жизнедеятельности клетки.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ru-RU" b="1" u="sng" dirty="0" smtClean="0">
                <a:solidFill>
                  <a:schemeClr val="tx2"/>
                </a:solidFill>
                <a:latin typeface="Times New Roman"/>
              </a:rPr>
              <a:t>Различают </a:t>
            </a:r>
            <a:r>
              <a:rPr lang="ru-RU" b="1" u="sng" dirty="0">
                <a:solidFill>
                  <a:schemeClr val="tx2"/>
                </a:solidFill>
                <a:latin typeface="Times New Roman"/>
              </a:rPr>
              <a:t>три вида пластид: </a:t>
            </a:r>
            <a:endParaRPr lang="ru-RU" b="1" u="sng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хлоропласты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,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хромопласты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лейкопласты.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256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Контрольные вопросы </a:t>
            </a:r>
            <a:r>
              <a:rPr lang="ru-RU" sz="22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По каким признакам разделяют традиционное растительное сырье?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2. Химический состав растительной клетки.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3. Какие органические вещества входят в состав растительной клетки?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4. Какие органеллы участвуют в синтезе липидов и углеводов?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5. Органеллы общего значения.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6. Какие органеллы клетки мембранного типа, какие –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немем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-бранного?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7. Продукты гидролиза полисахаридов.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8. Перечислите функции в клетке углеводов, белков, липидов.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36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i="1" dirty="0" smtClean="0">
                <a:solidFill>
                  <a:schemeClr val="tx2"/>
                </a:solidFill>
                <a:latin typeface="Times New Roman"/>
              </a:rPr>
              <a:t>Основные </a:t>
            </a:r>
            <a:r>
              <a:rPr lang="ru-RU" b="1" i="1" dirty="0">
                <a:solidFill>
                  <a:schemeClr val="tx2"/>
                </a:solidFill>
                <a:latin typeface="Times New Roman"/>
              </a:rPr>
              <a:t>масличные культуры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: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плоды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 семена масличных растений.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Основные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масличные культуры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подсолнечник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хлопчатник, соя, рапс.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Лен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клещевину, горчицу и другие масличные культуры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перерабатывают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в сравнительно небольших объемах.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Перспективными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источниками получения растительных масел являются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маслосодержащие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отходы пищевых производств (фруктовые косточки), а также отруби и зародыши, получаемые при производстве муки и крупы.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5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Получаемые продукты из сырья: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  -из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зерновых, бобовых и картофеля получают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-крахмал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-из сахарной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свеклы и сахарного тростника – сахарозу,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из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фруктов, ягод и сахар-ной свеклы – пектин,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из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масличных культур – растительное масло, </a:t>
            </a:r>
            <a:endParaRPr lang="ru-RU" dirty="0" smtClean="0">
              <a:solidFill>
                <a:schemeClr val="tx2"/>
              </a:solidFill>
              <a:latin typeface="Times New Roman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из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сои и пшеницы – белковые продукты растительного происхождения.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2"/>
                </a:solidFill>
                <a:latin typeface="Times New Roman"/>
              </a:rPr>
              <a:t>    Крахмал 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– основное резервное вещество, которое скапливается в семенах, клубнях или корнях растений. По химической природе это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полисахарид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, в основе строения которого лежит глюкозный остаток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/>
              </a:rPr>
              <a:t>Крахмало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-паточная промышленность выпускает сухой картофельный и кукурузный крахмал, глюкозу, различные виды патоки, </a:t>
            </a:r>
            <a:r>
              <a:rPr lang="ru-RU" dirty="0" smtClean="0">
                <a:solidFill>
                  <a:schemeClr val="tx2"/>
                </a:solidFill>
                <a:latin typeface="Times New Roman"/>
              </a:rPr>
              <a:t>модифици</a:t>
            </a:r>
            <a:r>
              <a:rPr lang="ru-RU" dirty="0">
                <a:solidFill>
                  <a:schemeClr val="tx2"/>
                </a:solidFill>
                <a:latin typeface="Times New Roman"/>
              </a:rPr>
              <a:t>рованные крахмалы, декстрин и другие продукты.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93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7524</Words>
  <Application>Microsoft Office PowerPoint</Application>
  <PresentationFormat>Экран (4:3)</PresentationFormat>
  <Paragraphs>387</Paragraphs>
  <Slides>78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82" baseType="lpstr">
      <vt:lpstr>Arial</vt:lpstr>
      <vt:lpstr>Calibri</vt:lpstr>
      <vt:lpstr>Times New Roman</vt:lpstr>
      <vt:lpstr>Тема Office</vt:lpstr>
      <vt:lpstr>ТРАДИЦИОННОЕ РАСТИТЕЛЬНОЕ СЫРЬЕ </vt:lpstr>
      <vt:lpstr>1.Общая характеристика и классификация растительного  сырья </vt:lpstr>
      <vt:lpstr>Презентация PowerPoint</vt:lpstr>
      <vt:lpstr>Презентация PowerPoint</vt:lpstr>
      <vt:lpstr>Презентация PowerPoint</vt:lpstr>
      <vt:lpstr>Плодоовощное сырье </vt:lpstr>
      <vt:lpstr>Презентация PowerPoint</vt:lpstr>
      <vt:lpstr>Презентация PowerPoint</vt:lpstr>
      <vt:lpstr>Получаемые продукты из сырья:</vt:lpstr>
      <vt:lpstr>Крахмал</vt:lpstr>
      <vt:lpstr>Использование пектина </vt:lpstr>
      <vt:lpstr>2. Химический состав и строение растительных клеток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крахмальных зерен </vt:lpstr>
      <vt:lpstr>К л е т ч а т к а ( ц е л л ю л о з а ). </vt:lpstr>
      <vt:lpstr>Презентация PowerPoint</vt:lpstr>
      <vt:lpstr>Презентация PowerPoint</vt:lpstr>
      <vt:lpstr>Г е м и ц е л л ю л о з а. </vt:lpstr>
      <vt:lpstr>П е к т и н о в ы е в е щ е с т в а. </vt:lpstr>
      <vt:lpstr> Основные структурные элементы пектиновых веществ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Биологические свойства белков, в частности их ферментные свойства, зависят в первую очередь от первичной структуры белка, так как в конечном счете ею определяется та или иная вторичная, третичная или четвертичная структура.  </vt:lpstr>
      <vt:lpstr>Презентация PowerPoint</vt:lpstr>
      <vt:lpstr>Презентация PowerPoint</vt:lpstr>
      <vt:lpstr>Липиды. </vt:lpstr>
      <vt:lpstr>Ж и р ы. </vt:lpstr>
      <vt:lpstr>Презентация PowerPoint</vt:lpstr>
      <vt:lpstr>В о с к и. </vt:lpstr>
      <vt:lpstr>Ф о с ф а т и д ы. </vt:lpstr>
      <vt:lpstr>Т е р п е н о и д ы. </vt:lpstr>
      <vt:lpstr>Презентация PowerPoint</vt:lpstr>
      <vt:lpstr>Презентация PowerPoint</vt:lpstr>
      <vt:lpstr>Презентация PowerPoint</vt:lpstr>
      <vt:lpstr>Презентация PowerPoint</vt:lpstr>
      <vt:lpstr>Э ф и р н ы е м а с л а. </vt:lpstr>
      <vt:lpstr>Красящие и дубильные вещества.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Дубильные вещества </vt:lpstr>
      <vt:lpstr>Презентация PowerPoint</vt:lpstr>
      <vt:lpstr>Минеральные вещества. </vt:lpstr>
      <vt:lpstr>Витамины и витаминоподобные вещества. </vt:lpstr>
      <vt:lpstr>В о д о р а с т в о р и м ы е  в и т а м и н 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Витамин Р. </vt:lpstr>
      <vt:lpstr>Ж и р о р а с т в о р и м ы е  в и т а м и н ы. </vt:lpstr>
      <vt:lpstr>Презентация PowerPoint</vt:lpstr>
      <vt:lpstr> 2.2. Строение растительных клеток  </vt:lpstr>
      <vt:lpstr>Строение растительной клетки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Контрольные вопросы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ТРАДИЦИОННОЕ РАСТИТЕЛЬНОЕ СЫРЬЕ </dc:title>
  <dc:creator>Admin</dc:creator>
  <cp:lastModifiedBy>Учетная запись Майкрософт</cp:lastModifiedBy>
  <cp:revision>29</cp:revision>
  <dcterms:created xsi:type="dcterms:W3CDTF">2020-09-07T07:19:37Z</dcterms:created>
  <dcterms:modified xsi:type="dcterms:W3CDTF">2020-09-20T08:48:59Z</dcterms:modified>
</cp:coreProperties>
</file>